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304" r:id="rId5"/>
    <p:sldId id="306" r:id="rId6"/>
    <p:sldId id="259" r:id="rId7"/>
    <p:sldId id="321" r:id="rId8"/>
    <p:sldId id="322" r:id="rId9"/>
    <p:sldId id="323" r:id="rId10"/>
    <p:sldId id="324" r:id="rId11"/>
    <p:sldId id="307" r:id="rId12"/>
    <p:sldId id="325" r:id="rId13"/>
    <p:sldId id="312" r:id="rId14"/>
    <p:sldId id="313" r:id="rId15"/>
    <p:sldId id="314" r:id="rId16"/>
    <p:sldId id="315" r:id="rId17"/>
    <p:sldId id="316" r:id="rId18"/>
    <p:sldId id="308" r:id="rId19"/>
    <p:sldId id="339" r:id="rId20"/>
    <p:sldId id="337" r:id="rId21"/>
    <p:sldId id="326" r:id="rId22"/>
    <p:sldId id="327" r:id="rId23"/>
    <p:sldId id="328" r:id="rId24"/>
    <p:sldId id="310" r:id="rId25"/>
    <p:sldId id="329" r:id="rId26"/>
    <p:sldId id="330" r:id="rId27"/>
    <p:sldId id="331" r:id="rId28"/>
    <p:sldId id="333" r:id="rId29"/>
    <p:sldId id="344" r:id="rId30"/>
    <p:sldId id="334" r:id="rId31"/>
    <p:sldId id="311" r:id="rId32"/>
    <p:sldId id="336" r:id="rId33"/>
    <p:sldId id="340" r:id="rId34"/>
    <p:sldId id="343" r:id="rId35"/>
    <p:sldId id="338" r:id="rId36"/>
    <p:sldId id="341" r:id="rId37"/>
    <p:sldId id="3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pur Pathak" initials="NP" lastIdx="1" clrIdx="0">
    <p:extLst>
      <p:ext uri="{19B8F6BF-5375-455C-9EA6-DF929625EA0E}">
        <p15:presenceInfo xmlns:p15="http://schemas.microsoft.com/office/powerpoint/2012/main" userId="e6ce5217d0c806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058"/>
    <a:srgbClr val="0E1A44"/>
    <a:srgbClr val="23389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1" autoAdjust="0"/>
    <p:restoredTop sz="93145" autoAdjust="0"/>
  </p:normalViewPr>
  <p:slideViewPr>
    <p:cSldViewPr snapToGrid="0">
      <p:cViewPr varScale="1">
        <p:scale>
          <a:sx n="69" d="100"/>
          <a:sy n="69" d="100"/>
        </p:scale>
        <p:origin x="630" y="60"/>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847077634802153E-2"/>
          <c:y val="4.0462320736553689E-2"/>
          <c:w val="0.94546628937007871"/>
          <c:h val="0.79350175371289378"/>
        </c:manualLayout>
      </c:layout>
      <c:barChart>
        <c:barDir val="col"/>
        <c:grouping val="clustered"/>
        <c:varyColors val="0"/>
        <c:ser>
          <c:idx val="0"/>
          <c:order val="0"/>
          <c:tx>
            <c:strRef>
              <c:f>Sheet1!$C$1</c:f>
              <c:strCache>
                <c:ptCount val="1"/>
                <c:pt idx="0">
                  <c:v>Column1</c:v>
                </c:pt>
              </c:strCache>
            </c:strRef>
          </c:tx>
          <c:spPr>
            <a:noFill/>
            <a:ln w="25400" cap="flat" cmpd="sng" algn="ctr">
              <a:solidFill>
                <a:schemeClr val="accent6"/>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Is Flood</c:v>
                </c:pt>
                <c:pt idx="1">
                  <c:v>Is not Flood</c:v>
                </c:pt>
              </c:strCache>
            </c:strRef>
          </c:cat>
          <c:val>
            <c:numRef>
              <c:f>Sheet1!$C$2:$C$3</c:f>
              <c:numCache>
                <c:formatCode>General</c:formatCode>
                <c:ptCount val="2"/>
                <c:pt idx="0">
                  <c:v>506</c:v>
                </c:pt>
                <c:pt idx="1">
                  <c:v>496</c:v>
                </c:pt>
              </c:numCache>
            </c:numRef>
          </c:val>
          <c:extLst>
            <c:ext xmlns:c16="http://schemas.microsoft.com/office/drawing/2014/chart" uri="{C3380CC4-5D6E-409C-BE32-E72D297353CC}">
              <c16:uniqueId val="{00000000-CCC2-4C77-872B-E95B36C53FB4}"/>
            </c:ext>
          </c:extLst>
        </c:ser>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9421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94BC4A-E35F-4368-B09F-36ACBC08A1F8}"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BA03E85C-AC35-4D1C-AEB7-A322CDD1A026}">
      <dgm:prSet custT="1"/>
      <dgm:spPr/>
      <dgm:t>
        <a:bodyPr/>
        <a:lstStyle/>
        <a:p>
          <a:pPr algn="just"/>
          <a:r>
            <a:rPr lang="en-IN" sz="2200" dirty="0">
              <a:latin typeface="+mn-lt"/>
              <a:cs typeface="Times New Roman" panose="02020603050405020304" pitchFamily="18" charset="0"/>
            </a:rPr>
            <a:t>Droughts, floods, wildfires, rising sea levels, pollution, etc., are the impacts of climate change which are affecting humans and wildlife. The consequences of climate change are alarming and need quick action to get under control.</a:t>
          </a:r>
          <a:endParaRPr lang="en-US" sz="2200" dirty="0">
            <a:latin typeface="+mn-lt"/>
            <a:cs typeface="Times New Roman" panose="02020603050405020304" pitchFamily="18" charset="0"/>
          </a:endParaRPr>
        </a:p>
      </dgm:t>
    </dgm:pt>
    <dgm:pt modelId="{6D4FCC39-8DDC-4089-915C-DA2B431BE8C1}" type="parTrans" cxnId="{A4E34B0D-9D3B-487E-B3AA-08802B7C1B39}">
      <dgm:prSet/>
      <dgm:spPr/>
      <dgm:t>
        <a:bodyPr/>
        <a:lstStyle/>
        <a:p>
          <a:endParaRPr lang="en-US"/>
        </a:p>
      </dgm:t>
    </dgm:pt>
    <dgm:pt modelId="{F6765FD7-98EE-413E-AFFE-DAEC08E43172}" type="sibTrans" cxnId="{A4E34B0D-9D3B-487E-B3AA-08802B7C1B39}">
      <dgm:prSet/>
      <dgm:spPr/>
      <dgm:t>
        <a:bodyPr/>
        <a:lstStyle/>
        <a:p>
          <a:endParaRPr lang="en-US"/>
        </a:p>
      </dgm:t>
    </dgm:pt>
    <dgm:pt modelId="{935FC3C6-7C4F-4EA6-98EF-99375D39AFA7}">
      <dgm:prSet custT="1"/>
      <dgm:spPr/>
      <dgm:t>
        <a:bodyPr/>
        <a:lstStyle/>
        <a:p>
          <a:pPr marL="0" lvl="0" indent="0" algn="just" defTabSz="1111250">
            <a:lnSpc>
              <a:spcPct val="90000"/>
            </a:lnSpc>
            <a:spcBef>
              <a:spcPct val="0"/>
            </a:spcBef>
            <a:spcAft>
              <a:spcPct val="35000"/>
            </a:spcAft>
            <a:buNone/>
          </a:pPr>
          <a:r>
            <a:rPr lang="en-IN" sz="2200" kern="1200" dirty="0">
              <a:solidFill>
                <a:srgbClr val="000000">
                  <a:hueOff val="0"/>
                  <a:satOff val="0"/>
                  <a:lumOff val="0"/>
                  <a:alphaOff val="0"/>
                </a:srgbClr>
              </a:solidFill>
              <a:latin typeface="Calisto MT" panose="02040603050505030304" pitchFamily="18" charset="77"/>
              <a:ea typeface="+mn-ea"/>
              <a:cs typeface="Times New Roman" panose="02020603050405020304" pitchFamily="18" charset="0"/>
            </a:rPr>
            <a:t>The occurrence of natural disasters like floods, earthquakes, wildfires, etc., is something that is out of the control of human beings. They take place naturally causing extensive damage to our environmental surroundings such as infrastructure and people.</a:t>
          </a:r>
          <a:endParaRPr lang="en-US" sz="2200" kern="1200" dirty="0">
            <a:solidFill>
              <a:srgbClr val="000000">
                <a:hueOff val="0"/>
                <a:satOff val="0"/>
                <a:lumOff val="0"/>
                <a:alphaOff val="0"/>
              </a:srgbClr>
            </a:solidFill>
            <a:latin typeface="Calisto MT" panose="02040603050505030304" pitchFamily="18" charset="77"/>
            <a:ea typeface="+mn-ea"/>
            <a:cs typeface="Times New Roman" panose="02020603050405020304" pitchFamily="18" charset="0"/>
          </a:endParaRPr>
        </a:p>
      </dgm:t>
    </dgm:pt>
    <dgm:pt modelId="{AD243775-69D3-44D3-B076-A50507A04F6F}" type="parTrans" cxnId="{1165B39C-618F-46BC-AFDC-BDC37C07A037}">
      <dgm:prSet/>
      <dgm:spPr/>
      <dgm:t>
        <a:bodyPr/>
        <a:lstStyle/>
        <a:p>
          <a:endParaRPr lang="en-US"/>
        </a:p>
      </dgm:t>
    </dgm:pt>
    <dgm:pt modelId="{87DBD6FA-C3ED-443E-A3E0-A25FA047098D}" type="sibTrans" cxnId="{1165B39C-618F-46BC-AFDC-BDC37C07A037}">
      <dgm:prSet/>
      <dgm:spPr/>
      <dgm:t>
        <a:bodyPr/>
        <a:lstStyle/>
        <a:p>
          <a:endParaRPr lang="en-US"/>
        </a:p>
      </dgm:t>
    </dgm:pt>
    <dgm:pt modelId="{96E92178-D708-3340-9C2A-A95A69535319}" type="pres">
      <dgm:prSet presAssocID="{2594BC4A-E35F-4368-B09F-36ACBC08A1F8}" presName="vert0" presStyleCnt="0">
        <dgm:presLayoutVars>
          <dgm:dir/>
          <dgm:animOne val="branch"/>
          <dgm:animLvl val="lvl"/>
        </dgm:presLayoutVars>
      </dgm:prSet>
      <dgm:spPr/>
    </dgm:pt>
    <dgm:pt modelId="{8240531D-B949-0C4F-AC08-895286E78ECA}" type="pres">
      <dgm:prSet presAssocID="{BA03E85C-AC35-4D1C-AEB7-A322CDD1A026}" presName="thickLine" presStyleLbl="alignNode1" presStyleIdx="0" presStyleCnt="2"/>
      <dgm:spPr/>
    </dgm:pt>
    <dgm:pt modelId="{0E382E5F-22F8-7B43-A7F1-C9E1EE400CDD}" type="pres">
      <dgm:prSet presAssocID="{BA03E85C-AC35-4D1C-AEB7-A322CDD1A026}" presName="horz1" presStyleCnt="0"/>
      <dgm:spPr/>
    </dgm:pt>
    <dgm:pt modelId="{8C2E607D-F907-C045-BBC9-1828F158DF16}" type="pres">
      <dgm:prSet presAssocID="{BA03E85C-AC35-4D1C-AEB7-A322CDD1A026}" presName="tx1" presStyleLbl="revTx" presStyleIdx="0" presStyleCnt="2"/>
      <dgm:spPr/>
    </dgm:pt>
    <dgm:pt modelId="{A3FDC852-6E7D-6943-A6C1-CFDC686CF463}" type="pres">
      <dgm:prSet presAssocID="{BA03E85C-AC35-4D1C-AEB7-A322CDD1A026}" presName="vert1" presStyleCnt="0"/>
      <dgm:spPr/>
    </dgm:pt>
    <dgm:pt modelId="{1B96CE0D-E250-2A4E-A423-C819D8F036D1}" type="pres">
      <dgm:prSet presAssocID="{935FC3C6-7C4F-4EA6-98EF-99375D39AFA7}" presName="thickLine" presStyleLbl="alignNode1" presStyleIdx="1" presStyleCnt="2"/>
      <dgm:spPr/>
    </dgm:pt>
    <dgm:pt modelId="{2E296DA5-BC2B-7E48-BA11-70B7B494A10E}" type="pres">
      <dgm:prSet presAssocID="{935FC3C6-7C4F-4EA6-98EF-99375D39AFA7}" presName="horz1" presStyleCnt="0"/>
      <dgm:spPr/>
    </dgm:pt>
    <dgm:pt modelId="{DB450429-2CEF-FE45-BFDF-322F690FC896}" type="pres">
      <dgm:prSet presAssocID="{935FC3C6-7C4F-4EA6-98EF-99375D39AFA7}" presName="tx1" presStyleLbl="revTx" presStyleIdx="1" presStyleCnt="2"/>
      <dgm:spPr/>
    </dgm:pt>
    <dgm:pt modelId="{9E7478E8-61B0-814C-A006-A37FD7BA8C43}" type="pres">
      <dgm:prSet presAssocID="{935FC3C6-7C4F-4EA6-98EF-99375D39AFA7}" presName="vert1" presStyleCnt="0"/>
      <dgm:spPr/>
    </dgm:pt>
  </dgm:ptLst>
  <dgm:cxnLst>
    <dgm:cxn modelId="{A4E34B0D-9D3B-487E-B3AA-08802B7C1B39}" srcId="{2594BC4A-E35F-4368-B09F-36ACBC08A1F8}" destId="{BA03E85C-AC35-4D1C-AEB7-A322CDD1A026}" srcOrd="0" destOrd="0" parTransId="{6D4FCC39-8DDC-4089-915C-DA2B431BE8C1}" sibTransId="{F6765FD7-98EE-413E-AFFE-DAEC08E43172}"/>
    <dgm:cxn modelId="{8188FA4E-791D-7645-8699-DABD10382E91}" type="presOf" srcId="{935FC3C6-7C4F-4EA6-98EF-99375D39AFA7}" destId="{DB450429-2CEF-FE45-BFDF-322F690FC896}" srcOrd="0" destOrd="0" presId="urn:microsoft.com/office/officeart/2008/layout/LinedList"/>
    <dgm:cxn modelId="{664E1099-A6FF-7E4F-8AD7-3981078471CD}" type="presOf" srcId="{2594BC4A-E35F-4368-B09F-36ACBC08A1F8}" destId="{96E92178-D708-3340-9C2A-A95A69535319}" srcOrd="0" destOrd="0" presId="urn:microsoft.com/office/officeart/2008/layout/LinedList"/>
    <dgm:cxn modelId="{1165B39C-618F-46BC-AFDC-BDC37C07A037}" srcId="{2594BC4A-E35F-4368-B09F-36ACBC08A1F8}" destId="{935FC3C6-7C4F-4EA6-98EF-99375D39AFA7}" srcOrd="1" destOrd="0" parTransId="{AD243775-69D3-44D3-B076-A50507A04F6F}" sibTransId="{87DBD6FA-C3ED-443E-A3E0-A25FA047098D}"/>
    <dgm:cxn modelId="{2919DDAE-EA8F-BD4E-86F5-F25A0D242C55}" type="presOf" srcId="{BA03E85C-AC35-4D1C-AEB7-A322CDD1A026}" destId="{8C2E607D-F907-C045-BBC9-1828F158DF16}" srcOrd="0" destOrd="0" presId="urn:microsoft.com/office/officeart/2008/layout/LinedList"/>
    <dgm:cxn modelId="{EEC84C08-A79C-4E45-B486-F58394C134CB}" type="presParOf" srcId="{96E92178-D708-3340-9C2A-A95A69535319}" destId="{8240531D-B949-0C4F-AC08-895286E78ECA}" srcOrd="0" destOrd="0" presId="urn:microsoft.com/office/officeart/2008/layout/LinedList"/>
    <dgm:cxn modelId="{8D613128-CBDF-8944-B9C6-C5FFFAC332B0}" type="presParOf" srcId="{96E92178-D708-3340-9C2A-A95A69535319}" destId="{0E382E5F-22F8-7B43-A7F1-C9E1EE400CDD}" srcOrd="1" destOrd="0" presId="urn:microsoft.com/office/officeart/2008/layout/LinedList"/>
    <dgm:cxn modelId="{31A2E47F-B5DC-EB46-BBC7-2C4737C1654B}" type="presParOf" srcId="{0E382E5F-22F8-7B43-A7F1-C9E1EE400CDD}" destId="{8C2E607D-F907-C045-BBC9-1828F158DF16}" srcOrd="0" destOrd="0" presId="urn:microsoft.com/office/officeart/2008/layout/LinedList"/>
    <dgm:cxn modelId="{3641BED8-9B25-0145-A52D-02AF66092091}" type="presParOf" srcId="{0E382E5F-22F8-7B43-A7F1-C9E1EE400CDD}" destId="{A3FDC852-6E7D-6943-A6C1-CFDC686CF463}" srcOrd="1" destOrd="0" presId="urn:microsoft.com/office/officeart/2008/layout/LinedList"/>
    <dgm:cxn modelId="{7BCBFDB4-6DB5-2A42-98F6-966CB2C595D6}" type="presParOf" srcId="{96E92178-D708-3340-9C2A-A95A69535319}" destId="{1B96CE0D-E250-2A4E-A423-C819D8F036D1}" srcOrd="2" destOrd="0" presId="urn:microsoft.com/office/officeart/2008/layout/LinedList"/>
    <dgm:cxn modelId="{B1E242B1-9A41-244D-A4A2-0FBB629FE503}" type="presParOf" srcId="{96E92178-D708-3340-9C2A-A95A69535319}" destId="{2E296DA5-BC2B-7E48-BA11-70B7B494A10E}" srcOrd="3" destOrd="0" presId="urn:microsoft.com/office/officeart/2008/layout/LinedList"/>
    <dgm:cxn modelId="{CA86702A-6EFD-B842-BC9F-0B718501058D}" type="presParOf" srcId="{2E296DA5-BC2B-7E48-BA11-70B7B494A10E}" destId="{DB450429-2CEF-FE45-BFDF-322F690FC896}" srcOrd="0" destOrd="0" presId="urn:microsoft.com/office/officeart/2008/layout/LinedList"/>
    <dgm:cxn modelId="{0FEACFBD-6ED5-2D4C-80A8-AB8366A0BEDE}" type="presParOf" srcId="{2E296DA5-BC2B-7E48-BA11-70B7B494A10E}" destId="{9E7478E8-61B0-814C-A006-A37FD7BA8C43}"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84D95-C5F5-48D2-96CB-39534CA9455C}" type="doc">
      <dgm:prSet loTypeId="urn:microsoft.com/office/officeart/2008/layout/VerticalCurvedList" loCatId="process" qsTypeId="urn:microsoft.com/office/officeart/2005/8/quickstyle/simple1" qsCatId="simple" csTypeId="urn:microsoft.com/office/officeart/2005/8/colors/accent3_2" csCatId="accent3" phldr="1"/>
      <dgm:spPr/>
      <dgm:t>
        <a:bodyPr/>
        <a:lstStyle/>
        <a:p>
          <a:endParaRPr lang="en-US"/>
        </a:p>
      </dgm:t>
    </dgm:pt>
    <dgm:pt modelId="{AF6AF008-2CA4-4028-97DA-4244218D9685}">
      <dgm:prSet custT="1"/>
      <dgm:spPr>
        <a:solidFill>
          <a:schemeClr val="bg1">
            <a:lumMod val="65000"/>
          </a:schemeClr>
        </a:solidFill>
        <a:ln>
          <a:solidFill>
            <a:schemeClr val="bg1">
              <a:lumMod val="65000"/>
            </a:schemeClr>
          </a:solidFill>
        </a:ln>
      </dgm:spPr>
      <dgm:t>
        <a:bodyPr/>
        <a:lstStyle/>
        <a:p>
          <a:r>
            <a:rPr lang="en-IN" sz="1600" dirty="0">
              <a:solidFill>
                <a:schemeClr val="bg1"/>
              </a:solidFill>
              <a:latin typeface="Times New Roman" panose="02020603050405020304" pitchFamily="18" charset="0"/>
              <a:cs typeface="Times New Roman" panose="02020603050405020304" pitchFamily="18" charset="0"/>
            </a:rPr>
            <a:t>As per the report published by the World Meteorological Organization in 2021, "44% of disasters have been associated with floods (riverine floods 24%, general floods 14%) and 17% have been associated with tropical cyclones".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72EF0CD4-28F0-454C-BD8F-3442B29B6B48}" type="parTrans" cxnId="{707E324D-1F07-4025-98E3-73925563F13D}">
      <dgm:prSet/>
      <dgm:spPr/>
      <dgm:t>
        <a:bodyPr/>
        <a:lstStyle/>
        <a:p>
          <a:endParaRPr lang="en-US"/>
        </a:p>
      </dgm:t>
    </dgm:pt>
    <dgm:pt modelId="{EA105AB5-B33B-4FCF-BB09-74CC1C8FDF08}" type="sibTrans" cxnId="{707E324D-1F07-4025-98E3-73925563F13D}">
      <dgm:prSet/>
      <dgm:spPr/>
      <dgm:t>
        <a:bodyPr/>
        <a:lstStyle/>
        <a:p>
          <a:endParaRPr lang="en-US"/>
        </a:p>
      </dgm:t>
    </dgm:pt>
    <dgm:pt modelId="{7E72194A-9418-4AA7-8463-21244F0032E0}">
      <dgm:prSet custT="1"/>
      <dgm:spPr>
        <a:solidFill>
          <a:schemeClr val="bg1">
            <a:lumMod val="65000"/>
          </a:schemeClr>
        </a:solidFill>
      </dgm:spPr>
      <dgm:t>
        <a:bodyPr/>
        <a:lstStyle/>
        <a:p>
          <a:r>
            <a:rPr lang="en-IN" sz="1600" dirty="0">
              <a:latin typeface="Times New Roman" panose="02020603050405020304" pitchFamily="18" charset="0"/>
              <a:cs typeface="Times New Roman" panose="02020603050405020304" pitchFamily="18" charset="0"/>
            </a:rPr>
            <a:t>World Health Organisation (WHO) in 2022 stated that "Floods are the most frequent type of natural disaster, and this trend is expected to continue, and are often caused by heavy rainfall, rapid snowmelt or a storm surge from a tropical cyclone or tsunami in coastal areas". </a:t>
          </a:r>
          <a:endParaRPr lang="en-US" sz="1600" dirty="0">
            <a:latin typeface="Times New Roman" panose="02020603050405020304" pitchFamily="18" charset="0"/>
            <a:cs typeface="Times New Roman" panose="02020603050405020304" pitchFamily="18" charset="0"/>
          </a:endParaRPr>
        </a:p>
      </dgm:t>
    </dgm:pt>
    <dgm:pt modelId="{028FFB97-772E-4085-9591-F29F2CF09EDD}" type="parTrans" cxnId="{306DCF56-37C6-402B-ACCA-6EC04EF9FB34}">
      <dgm:prSet/>
      <dgm:spPr/>
      <dgm:t>
        <a:bodyPr/>
        <a:lstStyle/>
        <a:p>
          <a:endParaRPr lang="en-US"/>
        </a:p>
      </dgm:t>
    </dgm:pt>
    <dgm:pt modelId="{5505D9C8-B5C1-4597-9014-0F2D4B0C266C}" type="sibTrans" cxnId="{306DCF56-37C6-402B-ACCA-6EC04EF9FB34}">
      <dgm:prSet/>
      <dgm:spPr/>
      <dgm:t>
        <a:bodyPr/>
        <a:lstStyle/>
        <a:p>
          <a:endParaRPr lang="en-US"/>
        </a:p>
      </dgm:t>
    </dgm:pt>
    <dgm:pt modelId="{20CF9737-C2BA-470D-B5E3-E770302A3A9F}">
      <dgm:prSet custT="1"/>
      <dgm:spPr>
        <a:solidFill>
          <a:schemeClr val="bg1">
            <a:lumMod val="65000"/>
          </a:schemeClr>
        </a:solidFill>
      </dgm:spPr>
      <dgm:t>
        <a:bodyPr/>
        <a:lstStyle/>
        <a:p>
          <a:r>
            <a:rPr lang="en-IN" sz="1600" dirty="0">
              <a:latin typeface="Times New Roman" panose="02020603050405020304" pitchFamily="18" charset="0"/>
              <a:cs typeface="Times New Roman" panose="02020603050405020304" pitchFamily="18" charset="0"/>
            </a:rPr>
            <a:t>WHO also say’s that "Drowning accounts for 75% of deaths in flood disasters". Having known the statistics on the extent of damage floods can cause, we think finding a solution that could help save lives and the environment is the need of the hour.</a:t>
          </a:r>
          <a:endParaRPr lang="en-US" sz="1600" dirty="0">
            <a:latin typeface="Times New Roman" panose="02020603050405020304" pitchFamily="18" charset="0"/>
            <a:cs typeface="Times New Roman" panose="02020603050405020304" pitchFamily="18" charset="0"/>
          </a:endParaRPr>
        </a:p>
      </dgm:t>
    </dgm:pt>
    <dgm:pt modelId="{AFD2B908-FD9B-45D3-AA35-23FAD148FB93}" type="parTrans" cxnId="{BA7AB32D-DBE9-424E-ACD6-70AD3D674DA3}">
      <dgm:prSet/>
      <dgm:spPr/>
      <dgm:t>
        <a:bodyPr/>
        <a:lstStyle/>
        <a:p>
          <a:endParaRPr lang="en-US"/>
        </a:p>
      </dgm:t>
    </dgm:pt>
    <dgm:pt modelId="{8B172039-40F0-47A9-8B17-A5C4043AD880}" type="sibTrans" cxnId="{BA7AB32D-DBE9-424E-ACD6-70AD3D674DA3}">
      <dgm:prSet/>
      <dgm:spPr/>
      <dgm:t>
        <a:bodyPr/>
        <a:lstStyle/>
        <a:p>
          <a:endParaRPr lang="en-US"/>
        </a:p>
      </dgm:t>
    </dgm:pt>
    <dgm:pt modelId="{8B7A6AEB-D1FA-7448-8F2E-5D68448D3821}" type="pres">
      <dgm:prSet presAssocID="{A2184D95-C5F5-48D2-96CB-39534CA9455C}" presName="Name0" presStyleCnt="0">
        <dgm:presLayoutVars>
          <dgm:chMax val="7"/>
          <dgm:chPref val="7"/>
          <dgm:dir/>
        </dgm:presLayoutVars>
      </dgm:prSet>
      <dgm:spPr/>
    </dgm:pt>
    <dgm:pt modelId="{A8EB9AD7-E634-7A4B-A3AD-C69B9B124C1E}" type="pres">
      <dgm:prSet presAssocID="{A2184D95-C5F5-48D2-96CB-39534CA9455C}" presName="Name1" presStyleCnt="0"/>
      <dgm:spPr/>
    </dgm:pt>
    <dgm:pt modelId="{E77E3492-BC25-BD49-A4D7-9EEAA76E814D}" type="pres">
      <dgm:prSet presAssocID="{A2184D95-C5F5-48D2-96CB-39534CA9455C}" presName="cycle" presStyleCnt="0"/>
      <dgm:spPr/>
    </dgm:pt>
    <dgm:pt modelId="{1C0C89AA-B3BC-4D40-B8BF-237B177D8E14}" type="pres">
      <dgm:prSet presAssocID="{A2184D95-C5F5-48D2-96CB-39534CA9455C}" presName="srcNode" presStyleLbl="node1" presStyleIdx="0" presStyleCnt="3"/>
      <dgm:spPr/>
    </dgm:pt>
    <dgm:pt modelId="{5D74ECFA-FB5E-4242-8303-AE7EA84EC86C}" type="pres">
      <dgm:prSet presAssocID="{A2184D95-C5F5-48D2-96CB-39534CA9455C}" presName="conn" presStyleLbl="parChTrans1D2" presStyleIdx="0" presStyleCnt="1"/>
      <dgm:spPr/>
    </dgm:pt>
    <dgm:pt modelId="{AE1F961D-1D01-6D45-82FA-81A25CEF92E0}" type="pres">
      <dgm:prSet presAssocID="{A2184D95-C5F5-48D2-96CB-39534CA9455C}" presName="extraNode" presStyleLbl="node1" presStyleIdx="0" presStyleCnt="3"/>
      <dgm:spPr/>
    </dgm:pt>
    <dgm:pt modelId="{7AE06012-AE64-5F43-9B1C-88CADADFFA91}" type="pres">
      <dgm:prSet presAssocID="{A2184D95-C5F5-48D2-96CB-39534CA9455C}" presName="dstNode" presStyleLbl="node1" presStyleIdx="0" presStyleCnt="3"/>
      <dgm:spPr/>
    </dgm:pt>
    <dgm:pt modelId="{1CF058E8-751D-5D47-864D-E552C9106194}" type="pres">
      <dgm:prSet presAssocID="{AF6AF008-2CA4-4028-97DA-4244218D9685}" presName="text_1" presStyleLbl="node1" presStyleIdx="0" presStyleCnt="3">
        <dgm:presLayoutVars>
          <dgm:bulletEnabled val="1"/>
        </dgm:presLayoutVars>
      </dgm:prSet>
      <dgm:spPr/>
    </dgm:pt>
    <dgm:pt modelId="{2C031007-4ADF-D244-A0D4-D0C77AE97B45}" type="pres">
      <dgm:prSet presAssocID="{AF6AF008-2CA4-4028-97DA-4244218D9685}" presName="accent_1" presStyleCnt="0"/>
      <dgm:spPr/>
    </dgm:pt>
    <dgm:pt modelId="{14FF9249-5B66-1343-A492-BC02F7611558}" type="pres">
      <dgm:prSet presAssocID="{AF6AF008-2CA4-4028-97DA-4244218D9685}" presName="accentRepeatNode" presStyleLbl="solidFgAcc1" presStyleIdx="0" presStyleCnt="3"/>
      <dgm:spPr>
        <a:ln>
          <a:solidFill>
            <a:schemeClr val="bg1">
              <a:lumMod val="75000"/>
            </a:schemeClr>
          </a:solidFill>
        </a:ln>
      </dgm:spPr>
    </dgm:pt>
    <dgm:pt modelId="{144E1DB6-33F1-BC43-932A-1A5E70EA1B20}" type="pres">
      <dgm:prSet presAssocID="{7E72194A-9418-4AA7-8463-21244F0032E0}" presName="text_2" presStyleLbl="node1" presStyleIdx="1" presStyleCnt="3">
        <dgm:presLayoutVars>
          <dgm:bulletEnabled val="1"/>
        </dgm:presLayoutVars>
      </dgm:prSet>
      <dgm:spPr/>
    </dgm:pt>
    <dgm:pt modelId="{B22DD5B0-EF3C-8E44-8240-96038ED8FC94}" type="pres">
      <dgm:prSet presAssocID="{7E72194A-9418-4AA7-8463-21244F0032E0}" presName="accent_2" presStyleCnt="0"/>
      <dgm:spPr/>
    </dgm:pt>
    <dgm:pt modelId="{EE7C094C-5BFE-C846-A082-E144FC218F89}" type="pres">
      <dgm:prSet presAssocID="{7E72194A-9418-4AA7-8463-21244F0032E0}" presName="accentRepeatNode" presStyleLbl="solidFgAcc1" presStyleIdx="1" presStyleCnt="3"/>
      <dgm:spPr/>
    </dgm:pt>
    <dgm:pt modelId="{2ADEF1FC-C14B-B142-993D-9A461602981C}" type="pres">
      <dgm:prSet presAssocID="{20CF9737-C2BA-470D-B5E3-E770302A3A9F}" presName="text_3" presStyleLbl="node1" presStyleIdx="2" presStyleCnt="3">
        <dgm:presLayoutVars>
          <dgm:bulletEnabled val="1"/>
        </dgm:presLayoutVars>
      </dgm:prSet>
      <dgm:spPr/>
    </dgm:pt>
    <dgm:pt modelId="{26037752-AED4-2648-B18D-462FF5C2B7D6}" type="pres">
      <dgm:prSet presAssocID="{20CF9737-C2BA-470D-B5E3-E770302A3A9F}" presName="accent_3" presStyleCnt="0"/>
      <dgm:spPr/>
    </dgm:pt>
    <dgm:pt modelId="{B2F5DC87-3618-2740-9158-46F4CF4A301D}" type="pres">
      <dgm:prSet presAssocID="{20CF9737-C2BA-470D-B5E3-E770302A3A9F}" presName="accentRepeatNode" presStyleLbl="solidFgAcc1" presStyleIdx="2" presStyleCnt="3"/>
      <dgm:spPr/>
    </dgm:pt>
  </dgm:ptLst>
  <dgm:cxnLst>
    <dgm:cxn modelId="{AF13F91B-4038-DB43-801A-854C8BAB58B3}" type="presOf" srcId="{20CF9737-C2BA-470D-B5E3-E770302A3A9F}" destId="{2ADEF1FC-C14B-B142-993D-9A461602981C}" srcOrd="0" destOrd="0" presId="urn:microsoft.com/office/officeart/2008/layout/VerticalCurvedList"/>
    <dgm:cxn modelId="{BAADBE25-3289-C243-9519-C90E5CD83CA6}" type="presOf" srcId="{7E72194A-9418-4AA7-8463-21244F0032E0}" destId="{144E1DB6-33F1-BC43-932A-1A5E70EA1B20}" srcOrd="0" destOrd="0" presId="urn:microsoft.com/office/officeart/2008/layout/VerticalCurvedList"/>
    <dgm:cxn modelId="{BA7AB32D-DBE9-424E-ACD6-70AD3D674DA3}" srcId="{A2184D95-C5F5-48D2-96CB-39534CA9455C}" destId="{20CF9737-C2BA-470D-B5E3-E770302A3A9F}" srcOrd="2" destOrd="0" parTransId="{AFD2B908-FD9B-45D3-AA35-23FAD148FB93}" sibTransId="{8B172039-40F0-47A9-8B17-A5C4043AD880}"/>
    <dgm:cxn modelId="{99CD8464-EC70-3745-A1C7-3DE4BC823901}" type="presOf" srcId="{EA105AB5-B33B-4FCF-BB09-74CC1C8FDF08}" destId="{5D74ECFA-FB5E-4242-8303-AE7EA84EC86C}" srcOrd="0" destOrd="0" presId="urn:microsoft.com/office/officeart/2008/layout/VerticalCurvedList"/>
    <dgm:cxn modelId="{EF3EFB68-4458-7048-8253-148EFBA3AAC2}" type="presOf" srcId="{AF6AF008-2CA4-4028-97DA-4244218D9685}" destId="{1CF058E8-751D-5D47-864D-E552C9106194}" srcOrd="0" destOrd="0" presId="urn:microsoft.com/office/officeart/2008/layout/VerticalCurvedList"/>
    <dgm:cxn modelId="{707E324D-1F07-4025-98E3-73925563F13D}" srcId="{A2184D95-C5F5-48D2-96CB-39534CA9455C}" destId="{AF6AF008-2CA4-4028-97DA-4244218D9685}" srcOrd="0" destOrd="0" parTransId="{72EF0CD4-28F0-454C-BD8F-3442B29B6B48}" sibTransId="{EA105AB5-B33B-4FCF-BB09-74CC1C8FDF08}"/>
    <dgm:cxn modelId="{306DCF56-37C6-402B-ACCA-6EC04EF9FB34}" srcId="{A2184D95-C5F5-48D2-96CB-39534CA9455C}" destId="{7E72194A-9418-4AA7-8463-21244F0032E0}" srcOrd="1" destOrd="0" parTransId="{028FFB97-772E-4085-9591-F29F2CF09EDD}" sibTransId="{5505D9C8-B5C1-4597-9014-0F2D4B0C266C}"/>
    <dgm:cxn modelId="{A083B3A4-B6A6-6C43-9FDC-79130770BDB0}" type="presOf" srcId="{A2184D95-C5F5-48D2-96CB-39534CA9455C}" destId="{8B7A6AEB-D1FA-7448-8F2E-5D68448D3821}" srcOrd="0" destOrd="0" presId="urn:microsoft.com/office/officeart/2008/layout/VerticalCurvedList"/>
    <dgm:cxn modelId="{B2F668D1-1387-0443-BA40-FD50CE01D05F}" type="presParOf" srcId="{8B7A6AEB-D1FA-7448-8F2E-5D68448D3821}" destId="{A8EB9AD7-E634-7A4B-A3AD-C69B9B124C1E}" srcOrd="0" destOrd="0" presId="urn:microsoft.com/office/officeart/2008/layout/VerticalCurvedList"/>
    <dgm:cxn modelId="{9585CF5F-1A1F-CD4A-95AE-C6BFF4FA0508}" type="presParOf" srcId="{A8EB9AD7-E634-7A4B-A3AD-C69B9B124C1E}" destId="{E77E3492-BC25-BD49-A4D7-9EEAA76E814D}" srcOrd="0" destOrd="0" presId="urn:microsoft.com/office/officeart/2008/layout/VerticalCurvedList"/>
    <dgm:cxn modelId="{9FE8BA07-35F3-2F40-9EC1-EABAF63B5463}" type="presParOf" srcId="{E77E3492-BC25-BD49-A4D7-9EEAA76E814D}" destId="{1C0C89AA-B3BC-4D40-B8BF-237B177D8E14}" srcOrd="0" destOrd="0" presId="urn:microsoft.com/office/officeart/2008/layout/VerticalCurvedList"/>
    <dgm:cxn modelId="{000FE997-A3F6-394C-B9FB-42C87EED7FB5}" type="presParOf" srcId="{E77E3492-BC25-BD49-A4D7-9EEAA76E814D}" destId="{5D74ECFA-FB5E-4242-8303-AE7EA84EC86C}" srcOrd="1" destOrd="0" presId="urn:microsoft.com/office/officeart/2008/layout/VerticalCurvedList"/>
    <dgm:cxn modelId="{6E0AADF4-E6CD-2443-98E9-6C179C623E07}" type="presParOf" srcId="{E77E3492-BC25-BD49-A4D7-9EEAA76E814D}" destId="{AE1F961D-1D01-6D45-82FA-81A25CEF92E0}" srcOrd="2" destOrd="0" presId="urn:microsoft.com/office/officeart/2008/layout/VerticalCurvedList"/>
    <dgm:cxn modelId="{9FBCDB87-C5C5-1046-BE65-7A30947DEE55}" type="presParOf" srcId="{E77E3492-BC25-BD49-A4D7-9EEAA76E814D}" destId="{7AE06012-AE64-5F43-9B1C-88CADADFFA91}" srcOrd="3" destOrd="0" presId="urn:microsoft.com/office/officeart/2008/layout/VerticalCurvedList"/>
    <dgm:cxn modelId="{51C98F8C-2746-3D45-874C-3818472D1560}" type="presParOf" srcId="{A8EB9AD7-E634-7A4B-A3AD-C69B9B124C1E}" destId="{1CF058E8-751D-5D47-864D-E552C9106194}" srcOrd="1" destOrd="0" presId="urn:microsoft.com/office/officeart/2008/layout/VerticalCurvedList"/>
    <dgm:cxn modelId="{B066AF8C-C472-B942-9452-5386AE3989DE}" type="presParOf" srcId="{A8EB9AD7-E634-7A4B-A3AD-C69B9B124C1E}" destId="{2C031007-4ADF-D244-A0D4-D0C77AE97B45}" srcOrd="2" destOrd="0" presId="urn:microsoft.com/office/officeart/2008/layout/VerticalCurvedList"/>
    <dgm:cxn modelId="{E12456A8-51FD-674A-9903-C99D776C6BCB}" type="presParOf" srcId="{2C031007-4ADF-D244-A0D4-D0C77AE97B45}" destId="{14FF9249-5B66-1343-A492-BC02F7611558}" srcOrd="0" destOrd="0" presId="urn:microsoft.com/office/officeart/2008/layout/VerticalCurvedList"/>
    <dgm:cxn modelId="{22567996-BC88-9945-ACAD-FFD05C66CDB6}" type="presParOf" srcId="{A8EB9AD7-E634-7A4B-A3AD-C69B9B124C1E}" destId="{144E1DB6-33F1-BC43-932A-1A5E70EA1B20}" srcOrd="3" destOrd="0" presId="urn:microsoft.com/office/officeart/2008/layout/VerticalCurvedList"/>
    <dgm:cxn modelId="{509B76AD-E7F7-694A-BEF8-B0DB96FBDEB0}" type="presParOf" srcId="{A8EB9AD7-E634-7A4B-A3AD-C69B9B124C1E}" destId="{B22DD5B0-EF3C-8E44-8240-96038ED8FC94}" srcOrd="4" destOrd="0" presId="urn:microsoft.com/office/officeart/2008/layout/VerticalCurvedList"/>
    <dgm:cxn modelId="{1930BF5A-3B4F-6544-A6E1-64310150DF98}" type="presParOf" srcId="{B22DD5B0-EF3C-8E44-8240-96038ED8FC94}" destId="{EE7C094C-5BFE-C846-A082-E144FC218F89}" srcOrd="0" destOrd="0" presId="urn:microsoft.com/office/officeart/2008/layout/VerticalCurvedList"/>
    <dgm:cxn modelId="{8D04AD09-07DE-DC4F-9CD7-14983B7CC277}" type="presParOf" srcId="{A8EB9AD7-E634-7A4B-A3AD-C69B9B124C1E}" destId="{2ADEF1FC-C14B-B142-993D-9A461602981C}" srcOrd="5" destOrd="0" presId="urn:microsoft.com/office/officeart/2008/layout/VerticalCurvedList"/>
    <dgm:cxn modelId="{CC1CB7A8-1F4B-704F-A0FF-553F5B5E4AC4}" type="presParOf" srcId="{A8EB9AD7-E634-7A4B-A3AD-C69B9B124C1E}" destId="{26037752-AED4-2648-B18D-462FF5C2B7D6}" srcOrd="6" destOrd="0" presId="urn:microsoft.com/office/officeart/2008/layout/VerticalCurvedList"/>
    <dgm:cxn modelId="{76F55775-B24F-0D4C-AEED-16BB36C31FB4}" type="presParOf" srcId="{26037752-AED4-2648-B18D-462FF5C2B7D6}" destId="{B2F5DC87-3618-2740-9158-46F4CF4A30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B52502-91DF-448D-953D-4D13E2041CF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8034A93-650E-412B-9866-E998B018AC11}">
      <dgm:prSet custT="1"/>
      <dgm:spPr>
        <a:solidFill>
          <a:schemeClr val="tx1"/>
        </a:solidFill>
      </dgm:spPr>
      <dgm:t>
        <a:bodyPr/>
        <a:lstStyle/>
        <a:p>
          <a:pPr marL="342900" indent="-342900" algn="ctr" defTabSz="914400" rtl="0" eaLnBrk="1" latinLnBrk="0" hangingPunct="1">
            <a:buSzPct val="100000"/>
            <a:buFont typeface="+mj-lt"/>
            <a:buAutoNum type="arabicPeriod"/>
          </a:pPr>
          <a:r>
            <a:rPr lang="en-IN" sz="1600" b="1" kern="1200" dirty="0">
              <a:solidFill>
                <a:schemeClr val="lt1"/>
              </a:solidFill>
              <a:latin typeface="+mn-lt"/>
              <a:ea typeface="+mn-ea"/>
              <a:cs typeface="+mn-cs"/>
            </a:rPr>
            <a:t>Functional Requirements that can be Tested and Measurable</a:t>
          </a:r>
          <a:endParaRPr lang="en-US" sz="1600" b="1" kern="1200" dirty="0">
            <a:solidFill>
              <a:schemeClr val="lt1"/>
            </a:solidFill>
            <a:latin typeface="+mn-lt"/>
            <a:ea typeface="+mn-ea"/>
            <a:cs typeface="+mn-cs"/>
          </a:endParaRPr>
        </a:p>
      </dgm:t>
    </dgm:pt>
    <dgm:pt modelId="{9225C55D-9333-4A6D-B319-EABB70890306}" type="parTrans" cxnId="{91F6B527-5D60-4E45-AFBC-53FE4E821F3C}">
      <dgm:prSet/>
      <dgm:spPr/>
      <dgm:t>
        <a:bodyPr/>
        <a:lstStyle/>
        <a:p>
          <a:endParaRPr lang="en-US"/>
        </a:p>
      </dgm:t>
    </dgm:pt>
    <dgm:pt modelId="{487F9CAB-EC93-4EDD-A422-BEABB5DF1045}" type="sibTrans" cxnId="{91F6B527-5D60-4E45-AFBC-53FE4E821F3C}">
      <dgm:prSet/>
      <dgm:spPr/>
      <dgm:t>
        <a:bodyPr/>
        <a:lstStyle/>
        <a:p>
          <a:endParaRPr lang="en-US"/>
        </a:p>
      </dgm:t>
    </dgm:pt>
    <dgm:pt modelId="{A4C036D4-4A5A-47F0-809B-AC695D6B6449}">
      <dgm:prSet custT="1"/>
      <dgm:spPr/>
      <dgm:t>
        <a:bodyPr/>
        <a:lstStyle/>
        <a:p>
          <a:r>
            <a:rPr lang="en-IN" sz="1800" b="0" kern="1200" dirty="0">
              <a:solidFill>
                <a:schemeClr val="tx1"/>
              </a:solidFill>
              <a:latin typeface="Calisto MT"/>
              <a:ea typeface="+mn-ea"/>
              <a:cs typeface="+mn-cs"/>
            </a:rPr>
            <a:t>Google Collab with google drive mounted on it to access data and train/test model using GPU.</a:t>
          </a:r>
          <a:endParaRPr lang="en-US" sz="1800" b="0" kern="1200" dirty="0">
            <a:solidFill>
              <a:schemeClr val="tx1"/>
            </a:solidFill>
            <a:latin typeface="Calisto MT"/>
            <a:ea typeface="+mn-ea"/>
            <a:cs typeface="+mn-cs"/>
          </a:endParaRPr>
        </a:p>
      </dgm:t>
    </dgm:pt>
    <dgm:pt modelId="{77C38C4D-6B80-4EC2-83A7-3E4DA20C7B79}" type="parTrans" cxnId="{2382AE75-F64C-4AF3-A64C-36674A7CAD26}">
      <dgm:prSet/>
      <dgm:spPr/>
      <dgm:t>
        <a:bodyPr/>
        <a:lstStyle/>
        <a:p>
          <a:endParaRPr lang="en-US"/>
        </a:p>
      </dgm:t>
    </dgm:pt>
    <dgm:pt modelId="{317B5D68-5678-4DAE-925D-9AB5B9F4DFC1}" type="sibTrans" cxnId="{2382AE75-F64C-4AF3-A64C-36674A7CAD26}">
      <dgm:prSet/>
      <dgm:spPr/>
      <dgm:t>
        <a:bodyPr/>
        <a:lstStyle/>
        <a:p>
          <a:endParaRPr lang="en-US"/>
        </a:p>
      </dgm:t>
    </dgm:pt>
    <dgm:pt modelId="{A807056E-4E8D-41E8-BF3F-69CE85C6D1A3}">
      <dgm:prSet custT="1"/>
      <dgm:spPr>
        <a:solidFill>
          <a:schemeClr val="tx1"/>
        </a:solidFill>
      </dgm:spPr>
      <dgm:t>
        <a:bodyPr/>
        <a:lstStyle/>
        <a:p>
          <a:pPr marL="342900" lvl="0" indent="-342900" algn="ctr" defTabSz="914400" rtl="0" eaLnBrk="1" latinLnBrk="0" hangingPunct="1">
            <a:lnSpc>
              <a:spcPct val="90000"/>
            </a:lnSpc>
            <a:spcBef>
              <a:spcPct val="0"/>
            </a:spcBef>
            <a:spcAft>
              <a:spcPct val="35000"/>
            </a:spcAft>
            <a:buSzPct val="100000"/>
            <a:buFont typeface="+mj-lt"/>
            <a:buNone/>
          </a:pPr>
          <a:r>
            <a:rPr lang="en-IN" sz="1600" b="1" kern="1200" dirty="0">
              <a:solidFill>
                <a:srgbClr val="FFFFFF"/>
              </a:solidFill>
              <a:latin typeface="Calisto MT"/>
              <a:ea typeface="+mn-ea"/>
              <a:cs typeface="+mn-cs"/>
            </a:rPr>
            <a:t>AI-powered Requirements that can be Tested and Measurable</a:t>
          </a:r>
          <a:endParaRPr lang="en-US" sz="1600" b="1" kern="1200" dirty="0">
            <a:solidFill>
              <a:srgbClr val="FFFFFF"/>
            </a:solidFill>
            <a:latin typeface="Calisto MT"/>
            <a:ea typeface="+mn-ea"/>
            <a:cs typeface="+mn-cs"/>
          </a:endParaRPr>
        </a:p>
      </dgm:t>
    </dgm:pt>
    <dgm:pt modelId="{65A072F8-156B-4BDE-9CFC-8B10EFF0F941}" type="parTrans" cxnId="{F3E14F87-3302-4098-8333-4F157EC9BA6B}">
      <dgm:prSet/>
      <dgm:spPr/>
      <dgm:t>
        <a:bodyPr/>
        <a:lstStyle/>
        <a:p>
          <a:endParaRPr lang="en-US"/>
        </a:p>
      </dgm:t>
    </dgm:pt>
    <dgm:pt modelId="{382A6A26-428E-4EB5-9E9F-8B983388D499}" type="sibTrans" cxnId="{F3E14F87-3302-4098-8333-4F157EC9BA6B}">
      <dgm:prSet/>
      <dgm:spPr/>
      <dgm:t>
        <a:bodyPr/>
        <a:lstStyle/>
        <a:p>
          <a:endParaRPr lang="en-US"/>
        </a:p>
      </dgm:t>
    </dgm:pt>
    <dgm:pt modelId="{5FA0A0A0-8130-439E-AA62-81E86E367E13}">
      <dgm:prSet custT="1"/>
      <dgm:spPr/>
      <dgm:t>
        <a:bodyPr/>
        <a:lstStyle/>
        <a:p>
          <a:r>
            <a:rPr lang="en-IN" sz="1800" b="0" kern="1200" dirty="0">
              <a:solidFill>
                <a:srgbClr val="000000"/>
              </a:solidFill>
              <a:latin typeface="Calisto MT"/>
              <a:ea typeface="+mn-ea"/>
              <a:cs typeface="+mn-cs"/>
            </a:rPr>
            <a:t>CNN models for Image classification and object detection like </a:t>
          </a:r>
          <a:r>
            <a:rPr lang="en-IN" sz="1800" b="0" kern="1200" dirty="0" err="1">
              <a:solidFill>
                <a:srgbClr val="000000"/>
              </a:solidFill>
              <a:latin typeface="Calisto MT"/>
              <a:ea typeface="+mn-ea"/>
              <a:cs typeface="+mn-cs"/>
            </a:rPr>
            <a:t>VGGNet</a:t>
          </a:r>
          <a:r>
            <a:rPr lang="en-IN" sz="1800" b="0" kern="1200" dirty="0">
              <a:solidFill>
                <a:srgbClr val="000000"/>
              </a:solidFill>
              <a:latin typeface="Calisto MT"/>
              <a:ea typeface="+mn-ea"/>
              <a:cs typeface="+mn-cs"/>
            </a:rPr>
            <a:t>, </a:t>
          </a:r>
          <a:r>
            <a:rPr lang="en-IN" sz="1800" b="0" kern="1200" dirty="0" err="1">
              <a:solidFill>
                <a:srgbClr val="000000"/>
              </a:solidFill>
              <a:latin typeface="Calisto MT"/>
              <a:ea typeface="+mn-ea"/>
              <a:cs typeface="+mn-cs"/>
            </a:rPr>
            <a:t>ResNet</a:t>
          </a:r>
          <a:r>
            <a:rPr lang="en-IN" sz="1800" b="0" kern="1200" dirty="0">
              <a:solidFill>
                <a:srgbClr val="000000"/>
              </a:solidFill>
              <a:latin typeface="Calisto MT"/>
              <a:ea typeface="+mn-ea"/>
              <a:cs typeface="+mn-cs"/>
            </a:rPr>
            <a:t>, </a:t>
          </a:r>
          <a:r>
            <a:rPr lang="en-IN" sz="1800" b="0" kern="1200" dirty="0" err="1">
              <a:solidFill>
                <a:srgbClr val="000000"/>
              </a:solidFill>
              <a:latin typeface="Calisto MT"/>
              <a:ea typeface="+mn-ea"/>
              <a:cs typeface="+mn-cs"/>
            </a:rPr>
            <a:t>AlexNet</a:t>
          </a:r>
          <a:r>
            <a:rPr lang="en-IN" sz="1800" b="0" kern="1200" dirty="0">
              <a:solidFill>
                <a:srgbClr val="000000"/>
              </a:solidFill>
              <a:latin typeface="Calisto MT"/>
              <a:ea typeface="+mn-ea"/>
              <a:cs typeface="+mn-cs"/>
            </a:rPr>
            <a:t>, and </a:t>
          </a:r>
          <a:r>
            <a:rPr lang="en-IN" sz="1800" b="0" kern="1200" dirty="0" err="1">
              <a:solidFill>
                <a:srgbClr val="000000"/>
              </a:solidFill>
              <a:latin typeface="Calisto MT"/>
              <a:ea typeface="+mn-ea"/>
              <a:cs typeface="+mn-cs"/>
            </a:rPr>
            <a:t>GoogleNet</a:t>
          </a:r>
          <a:endParaRPr lang="en-US" sz="1800" b="0" kern="1200" dirty="0">
            <a:solidFill>
              <a:srgbClr val="000000"/>
            </a:solidFill>
            <a:latin typeface="Calisto MT"/>
            <a:ea typeface="+mn-ea"/>
            <a:cs typeface="+mn-cs"/>
          </a:endParaRPr>
        </a:p>
      </dgm:t>
    </dgm:pt>
    <dgm:pt modelId="{ECCC6540-066C-4B8E-A46E-31B0FD1F7D16}" type="parTrans" cxnId="{7299EE7B-36F6-4C28-804D-3822D309A6E7}">
      <dgm:prSet/>
      <dgm:spPr/>
      <dgm:t>
        <a:bodyPr/>
        <a:lstStyle/>
        <a:p>
          <a:endParaRPr lang="en-US"/>
        </a:p>
      </dgm:t>
    </dgm:pt>
    <dgm:pt modelId="{3DA370CB-966B-4602-BD00-5F7466A19879}" type="sibTrans" cxnId="{7299EE7B-36F6-4C28-804D-3822D309A6E7}">
      <dgm:prSet/>
      <dgm:spPr/>
      <dgm:t>
        <a:bodyPr/>
        <a:lstStyle/>
        <a:p>
          <a:endParaRPr lang="en-US"/>
        </a:p>
      </dgm:t>
    </dgm:pt>
    <dgm:pt modelId="{1D9AB09D-BB35-4C70-94D5-4ED4AFC77929}">
      <dgm:prSet custT="1"/>
      <dgm:spPr>
        <a:solidFill>
          <a:schemeClr val="tx1"/>
        </a:solidFill>
      </dgm:spPr>
      <dgm:t>
        <a:bodyPr/>
        <a:lstStyle/>
        <a:p>
          <a:pPr marL="342900" lvl="0" indent="-342900" algn="ctr" defTabSz="914400" rtl="0" eaLnBrk="1" latinLnBrk="0" hangingPunct="1">
            <a:lnSpc>
              <a:spcPct val="90000"/>
            </a:lnSpc>
            <a:spcBef>
              <a:spcPct val="0"/>
            </a:spcBef>
            <a:spcAft>
              <a:spcPct val="35000"/>
            </a:spcAft>
            <a:buSzPct val="100000"/>
            <a:buFont typeface="+mj-lt"/>
            <a:buNone/>
          </a:pPr>
          <a:r>
            <a:rPr lang="en-IN" sz="1600" b="1" kern="1200" dirty="0">
              <a:solidFill>
                <a:srgbClr val="FFFFFF"/>
              </a:solidFill>
              <a:latin typeface="Calisto MT"/>
              <a:ea typeface="+mn-ea"/>
              <a:cs typeface="+mn-cs"/>
            </a:rPr>
            <a:t>Data Requirements</a:t>
          </a:r>
          <a:endParaRPr lang="en-US" sz="1600" b="1" kern="1200" dirty="0">
            <a:solidFill>
              <a:srgbClr val="FFFFFF"/>
            </a:solidFill>
            <a:latin typeface="Calisto MT"/>
            <a:ea typeface="+mn-ea"/>
            <a:cs typeface="+mn-cs"/>
          </a:endParaRPr>
        </a:p>
      </dgm:t>
    </dgm:pt>
    <dgm:pt modelId="{B297DD1D-33CC-4A25-8272-633C9A1F15F1}" type="parTrans" cxnId="{0833B67C-ED46-4D74-BF88-0C4984E4B218}">
      <dgm:prSet/>
      <dgm:spPr/>
      <dgm:t>
        <a:bodyPr/>
        <a:lstStyle/>
        <a:p>
          <a:endParaRPr lang="en-US"/>
        </a:p>
      </dgm:t>
    </dgm:pt>
    <dgm:pt modelId="{DF36ED24-7FAE-4745-8B41-8FF6D62DF150}" type="sibTrans" cxnId="{0833B67C-ED46-4D74-BF88-0C4984E4B218}">
      <dgm:prSet/>
      <dgm:spPr/>
      <dgm:t>
        <a:bodyPr/>
        <a:lstStyle/>
        <a:p>
          <a:endParaRPr lang="en-US"/>
        </a:p>
      </dgm:t>
    </dgm:pt>
    <dgm:pt modelId="{DE6FC6E9-F23F-4453-BA2C-7BC683F8DD45}">
      <dgm:prSet custT="1"/>
      <dgm:spPr/>
      <dgm:t>
        <a:bodyPr/>
        <a:lstStyle/>
        <a:p>
          <a:r>
            <a:rPr lang="en-IN" sz="1800" b="0" kern="1200" dirty="0">
              <a:solidFill>
                <a:srgbClr val="000000"/>
              </a:solidFill>
              <a:latin typeface="Calisto MT"/>
              <a:ea typeface="+mn-ea"/>
              <a:cs typeface="+mn-cs"/>
            </a:rPr>
            <a:t>Dataset consisting of images collected at the flood disaster location</a:t>
          </a:r>
          <a:endParaRPr lang="en-US" sz="1800" b="0" kern="1200" dirty="0">
            <a:solidFill>
              <a:srgbClr val="000000"/>
            </a:solidFill>
            <a:latin typeface="Calisto MT"/>
            <a:ea typeface="+mn-ea"/>
            <a:cs typeface="+mn-cs"/>
          </a:endParaRPr>
        </a:p>
      </dgm:t>
    </dgm:pt>
    <dgm:pt modelId="{02CD4D87-26BF-40BE-A613-7E652714F3FE}" type="parTrans" cxnId="{6A85B2D0-0F1B-4566-A658-DF821AC214EC}">
      <dgm:prSet/>
      <dgm:spPr/>
      <dgm:t>
        <a:bodyPr/>
        <a:lstStyle/>
        <a:p>
          <a:endParaRPr lang="en-US"/>
        </a:p>
      </dgm:t>
    </dgm:pt>
    <dgm:pt modelId="{A3205A0F-6F02-481F-94C6-A1D2DBAAB457}" type="sibTrans" cxnId="{6A85B2D0-0F1B-4566-A658-DF821AC214EC}">
      <dgm:prSet/>
      <dgm:spPr/>
      <dgm:t>
        <a:bodyPr/>
        <a:lstStyle/>
        <a:p>
          <a:endParaRPr lang="en-US"/>
        </a:p>
      </dgm:t>
    </dgm:pt>
    <dgm:pt modelId="{EC8EAC35-557C-A244-B361-E8EFD42F9837}" type="pres">
      <dgm:prSet presAssocID="{EFB52502-91DF-448D-953D-4D13E2041CFF}" presName="Name0" presStyleCnt="0">
        <dgm:presLayoutVars>
          <dgm:dir/>
          <dgm:animLvl val="lvl"/>
          <dgm:resizeHandles val="exact"/>
        </dgm:presLayoutVars>
      </dgm:prSet>
      <dgm:spPr/>
    </dgm:pt>
    <dgm:pt modelId="{2849F069-2923-C546-A680-F6DC075D2074}" type="pres">
      <dgm:prSet presAssocID="{08034A93-650E-412B-9866-E998B018AC11}" presName="linNode" presStyleCnt="0"/>
      <dgm:spPr/>
    </dgm:pt>
    <dgm:pt modelId="{B5310696-6305-E44A-97D0-58349B10BE4D}" type="pres">
      <dgm:prSet presAssocID="{08034A93-650E-412B-9866-E998B018AC11}" presName="parentText" presStyleLbl="node1" presStyleIdx="0" presStyleCnt="3">
        <dgm:presLayoutVars>
          <dgm:chMax val="1"/>
          <dgm:bulletEnabled val="1"/>
        </dgm:presLayoutVars>
      </dgm:prSet>
      <dgm:spPr/>
    </dgm:pt>
    <dgm:pt modelId="{B255347A-B4E2-FF48-864B-9420A5C95E59}" type="pres">
      <dgm:prSet presAssocID="{08034A93-650E-412B-9866-E998B018AC11}" presName="descendantText" presStyleLbl="alignAccFollowNode1" presStyleIdx="0" presStyleCnt="3">
        <dgm:presLayoutVars>
          <dgm:bulletEnabled val="1"/>
        </dgm:presLayoutVars>
      </dgm:prSet>
      <dgm:spPr/>
    </dgm:pt>
    <dgm:pt modelId="{4AFDA49E-B203-4345-A85F-40553EEF9B97}" type="pres">
      <dgm:prSet presAssocID="{487F9CAB-EC93-4EDD-A422-BEABB5DF1045}" presName="sp" presStyleCnt="0"/>
      <dgm:spPr/>
    </dgm:pt>
    <dgm:pt modelId="{90D50B06-4460-AE4F-B04B-597053C228F4}" type="pres">
      <dgm:prSet presAssocID="{A807056E-4E8D-41E8-BF3F-69CE85C6D1A3}" presName="linNode" presStyleCnt="0"/>
      <dgm:spPr/>
    </dgm:pt>
    <dgm:pt modelId="{A2E4E071-3603-3A49-998D-35B37169D4B7}" type="pres">
      <dgm:prSet presAssocID="{A807056E-4E8D-41E8-BF3F-69CE85C6D1A3}" presName="parentText" presStyleLbl="node1" presStyleIdx="1" presStyleCnt="3">
        <dgm:presLayoutVars>
          <dgm:chMax val="1"/>
          <dgm:bulletEnabled val="1"/>
        </dgm:presLayoutVars>
      </dgm:prSet>
      <dgm:spPr/>
    </dgm:pt>
    <dgm:pt modelId="{06587B19-F9B8-AE49-9A66-76C9A2801413}" type="pres">
      <dgm:prSet presAssocID="{A807056E-4E8D-41E8-BF3F-69CE85C6D1A3}" presName="descendantText" presStyleLbl="alignAccFollowNode1" presStyleIdx="1" presStyleCnt="3">
        <dgm:presLayoutVars>
          <dgm:bulletEnabled val="1"/>
        </dgm:presLayoutVars>
      </dgm:prSet>
      <dgm:spPr/>
    </dgm:pt>
    <dgm:pt modelId="{EFA274DC-6ECE-744B-B929-0621C6603FEE}" type="pres">
      <dgm:prSet presAssocID="{382A6A26-428E-4EB5-9E9F-8B983388D499}" presName="sp" presStyleCnt="0"/>
      <dgm:spPr/>
    </dgm:pt>
    <dgm:pt modelId="{82C1A92A-CA51-C745-823A-27F57B8C19C8}" type="pres">
      <dgm:prSet presAssocID="{1D9AB09D-BB35-4C70-94D5-4ED4AFC77929}" presName="linNode" presStyleCnt="0"/>
      <dgm:spPr/>
    </dgm:pt>
    <dgm:pt modelId="{67DD2A34-4254-744E-A25C-758B9ECC6D63}" type="pres">
      <dgm:prSet presAssocID="{1D9AB09D-BB35-4C70-94D5-4ED4AFC77929}" presName="parentText" presStyleLbl="node1" presStyleIdx="2" presStyleCnt="3">
        <dgm:presLayoutVars>
          <dgm:chMax val="1"/>
          <dgm:bulletEnabled val="1"/>
        </dgm:presLayoutVars>
      </dgm:prSet>
      <dgm:spPr/>
    </dgm:pt>
    <dgm:pt modelId="{80E6DBA3-7E20-6C47-AADE-31695DC46D70}" type="pres">
      <dgm:prSet presAssocID="{1D9AB09D-BB35-4C70-94D5-4ED4AFC77929}" presName="descendantText" presStyleLbl="alignAccFollowNode1" presStyleIdx="2" presStyleCnt="3">
        <dgm:presLayoutVars>
          <dgm:bulletEnabled val="1"/>
        </dgm:presLayoutVars>
      </dgm:prSet>
      <dgm:spPr/>
    </dgm:pt>
  </dgm:ptLst>
  <dgm:cxnLst>
    <dgm:cxn modelId="{91F6B527-5D60-4E45-AFBC-53FE4E821F3C}" srcId="{EFB52502-91DF-448D-953D-4D13E2041CFF}" destId="{08034A93-650E-412B-9866-E998B018AC11}" srcOrd="0" destOrd="0" parTransId="{9225C55D-9333-4A6D-B319-EABB70890306}" sibTransId="{487F9CAB-EC93-4EDD-A422-BEABB5DF1045}"/>
    <dgm:cxn modelId="{372DF840-76F4-F640-8B76-E5A9ED26A49C}" type="presOf" srcId="{A4C036D4-4A5A-47F0-809B-AC695D6B6449}" destId="{B255347A-B4E2-FF48-864B-9420A5C95E59}" srcOrd="0" destOrd="0" presId="urn:microsoft.com/office/officeart/2005/8/layout/vList5"/>
    <dgm:cxn modelId="{447F1A42-5B63-4F41-8D18-B82A46DB856C}" type="presOf" srcId="{A807056E-4E8D-41E8-BF3F-69CE85C6D1A3}" destId="{A2E4E071-3603-3A49-998D-35B37169D4B7}" srcOrd="0" destOrd="0" presId="urn:microsoft.com/office/officeart/2005/8/layout/vList5"/>
    <dgm:cxn modelId="{8EEDF049-E2E6-9547-8ED4-9E618A32BF69}" type="presOf" srcId="{1D9AB09D-BB35-4C70-94D5-4ED4AFC77929}" destId="{67DD2A34-4254-744E-A25C-758B9ECC6D63}" srcOrd="0" destOrd="0" presId="urn:microsoft.com/office/officeart/2005/8/layout/vList5"/>
    <dgm:cxn modelId="{2382AE75-F64C-4AF3-A64C-36674A7CAD26}" srcId="{08034A93-650E-412B-9866-E998B018AC11}" destId="{A4C036D4-4A5A-47F0-809B-AC695D6B6449}" srcOrd="0" destOrd="0" parTransId="{77C38C4D-6B80-4EC2-83A7-3E4DA20C7B79}" sibTransId="{317B5D68-5678-4DAE-925D-9AB5B9F4DFC1}"/>
    <dgm:cxn modelId="{7299EE7B-36F6-4C28-804D-3822D309A6E7}" srcId="{A807056E-4E8D-41E8-BF3F-69CE85C6D1A3}" destId="{5FA0A0A0-8130-439E-AA62-81E86E367E13}" srcOrd="0" destOrd="0" parTransId="{ECCC6540-066C-4B8E-A46E-31B0FD1F7D16}" sibTransId="{3DA370CB-966B-4602-BD00-5F7466A19879}"/>
    <dgm:cxn modelId="{0AB49D7C-158D-2247-A73A-7B556CEB85D5}" type="presOf" srcId="{08034A93-650E-412B-9866-E998B018AC11}" destId="{B5310696-6305-E44A-97D0-58349B10BE4D}" srcOrd="0" destOrd="0" presId="urn:microsoft.com/office/officeart/2005/8/layout/vList5"/>
    <dgm:cxn modelId="{0833B67C-ED46-4D74-BF88-0C4984E4B218}" srcId="{EFB52502-91DF-448D-953D-4D13E2041CFF}" destId="{1D9AB09D-BB35-4C70-94D5-4ED4AFC77929}" srcOrd="2" destOrd="0" parTransId="{B297DD1D-33CC-4A25-8272-633C9A1F15F1}" sibTransId="{DF36ED24-7FAE-4745-8B41-8FF6D62DF150}"/>
    <dgm:cxn modelId="{F3E14F87-3302-4098-8333-4F157EC9BA6B}" srcId="{EFB52502-91DF-448D-953D-4D13E2041CFF}" destId="{A807056E-4E8D-41E8-BF3F-69CE85C6D1A3}" srcOrd="1" destOrd="0" parTransId="{65A072F8-156B-4BDE-9CFC-8B10EFF0F941}" sibTransId="{382A6A26-428E-4EB5-9E9F-8B983388D499}"/>
    <dgm:cxn modelId="{44062788-01A6-CC4C-9989-275189C66E63}" type="presOf" srcId="{DE6FC6E9-F23F-4453-BA2C-7BC683F8DD45}" destId="{80E6DBA3-7E20-6C47-AADE-31695DC46D70}" srcOrd="0" destOrd="0" presId="urn:microsoft.com/office/officeart/2005/8/layout/vList5"/>
    <dgm:cxn modelId="{B0D8DB8B-C969-804E-A905-4BF7E5D89BFE}" type="presOf" srcId="{5FA0A0A0-8130-439E-AA62-81E86E367E13}" destId="{06587B19-F9B8-AE49-9A66-76C9A2801413}" srcOrd="0" destOrd="0" presId="urn:microsoft.com/office/officeart/2005/8/layout/vList5"/>
    <dgm:cxn modelId="{6A85B2D0-0F1B-4566-A658-DF821AC214EC}" srcId="{1D9AB09D-BB35-4C70-94D5-4ED4AFC77929}" destId="{DE6FC6E9-F23F-4453-BA2C-7BC683F8DD45}" srcOrd="0" destOrd="0" parTransId="{02CD4D87-26BF-40BE-A613-7E652714F3FE}" sibTransId="{A3205A0F-6F02-481F-94C6-A1D2DBAAB457}"/>
    <dgm:cxn modelId="{E0870BE0-3228-684E-8BCF-A28F7E9FB5C1}" type="presOf" srcId="{EFB52502-91DF-448D-953D-4D13E2041CFF}" destId="{EC8EAC35-557C-A244-B361-E8EFD42F9837}" srcOrd="0" destOrd="0" presId="urn:microsoft.com/office/officeart/2005/8/layout/vList5"/>
    <dgm:cxn modelId="{B60E601B-0C01-2148-A054-2F65F61D8FF6}" type="presParOf" srcId="{EC8EAC35-557C-A244-B361-E8EFD42F9837}" destId="{2849F069-2923-C546-A680-F6DC075D2074}" srcOrd="0" destOrd="0" presId="urn:microsoft.com/office/officeart/2005/8/layout/vList5"/>
    <dgm:cxn modelId="{0C6BB4C1-8F6C-5142-8B3A-796FAB84E5A3}" type="presParOf" srcId="{2849F069-2923-C546-A680-F6DC075D2074}" destId="{B5310696-6305-E44A-97D0-58349B10BE4D}" srcOrd="0" destOrd="0" presId="urn:microsoft.com/office/officeart/2005/8/layout/vList5"/>
    <dgm:cxn modelId="{50989CA7-7C56-0244-83C5-63EDF55548E5}" type="presParOf" srcId="{2849F069-2923-C546-A680-F6DC075D2074}" destId="{B255347A-B4E2-FF48-864B-9420A5C95E59}" srcOrd="1" destOrd="0" presId="urn:microsoft.com/office/officeart/2005/8/layout/vList5"/>
    <dgm:cxn modelId="{87BB75B3-F1D7-E94B-904C-E86D0FC356CD}" type="presParOf" srcId="{EC8EAC35-557C-A244-B361-E8EFD42F9837}" destId="{4AFDA49E-B203-4345-A85F-40553EEF9B97}" srcOrd="1" destOrd="0" presId="urn:microsoft.com/office/officeart/2005/8/layout/vList5"/>
    <dgm:cxn modelId="{3FDD35CF-6938-F645-B7D1-ABDD204DB60F}" type="presParOf" srcId="{EC8EAC35-557C-A244-B361-E8EFD42F9837}" destId="{90D50B06-4460-AE4F-B04B-597053C228F4}" srcOrd="2" destOrd="0" presId="urn:microsoft.com/office/officeart/2005/8/layout/vList5"/>
    <dgm:cxn modelId="{293BA07E-71E5-324D-8FA6-5D60560E3D91}" type="presParOf" srcId="{90D50B06-4460-AE4F-B04B-597053C228F4}" destId="{A2E4E071-3603-3A49-998D-35B37169D4B7}" srcOrd="0" destOrd="0" presId="urn:microsoft.com/office/officeart/2005/8/layout/vList5"/>
    <dgm:cxn modelId="{F2CC0CCF-B331-0244-8149-B7F3767FFADA}" type="presParOf" srcId="{90D50B06-4460-AE4F-B04B-597053C228F4}" destId="{06587B19-F9B8-AE49-9A66-76C9A2801413}" srcOrd="1" destOrd="0" presId="urn:microsoft.com/office/officeart/2005/8/layout/vList5"/>
    <dgm:cxn modelId="{888D00D9-23C4-5243-B018-A33AFFCCC5A5}" type="presParOf" srcId="{EC8EAC35-557C-A244-B361-E8EFD42F9837}" destId="{EFA274DC-6ECE-744B-B929-0621C6603FEE}" srcOrd="3" destOrd="0" presId="urn:microsoft.com/office/officeart/2005/8/layout/vList5"/>
    <dgm:cxn modelId="{87D5567D-9EA4-0348-8C91-D2539AE4E643}" type="presParOf" srcId="{EC8EAC35-557C-A244-B361-E8EFD42F9837}" destId="{82C1A92A-CA51-C745-823A-27F57B8C19C8}" srcOrd="4" destOrd="0" presId="urn:microsoft.com/office/officeart/2005/8/layout/vList5"/>
    <dgm:cxn modelId="{AD988097-D132-D941-A2EB-94A08E1D1AAD}" type="presParOf" srcId="{82C1A92A-CA51-C745-823A-27F57B8C19C8}" destId="{67DD2A34-4254-744E-A25C-758B9ECC6D63}" srcOrd="0" destOrd="0" presId="urn:microsoft.com/office/officeart/2005/8/layout/vList5"/>
    <dgm:cxn modelId="{52CD73FD-D6DE-644B-9B43-F123C4B80E91}" type="presParOf" srcId="{82C1A92A-CA51-C745-823A-27F57B8C19C8}" destId="{80E6DBA3-7E20-6C47-AADE-31695DC46D7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0531D-B949-0C4F-AC08-895286E78ECA}">
      <dsp:nvSpPr>
        <dsp:cNvPr id="0" name=""/>
        <dsp:cNvSpPr/>
      </dsp:nvSpPr>
      <dsp:spPr>
        <a:xfrm>
          <a:off x="0" y="0"/>
          <a:ext cx="1069181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2E607D-F907-C045-BBC9-1828F158DF16}">
      <dsp:nvSpPr>
        <dsp:cNvPr id="0" name=""/>
        <dsp:cNvSpPr/>
      </dsp:nvSpPr>
      <dsp:spPr>
        <a:xfrm>
          <a:off x="0" y="0"/>
          <a:ext cx="10691813" cy="20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977900">
            <a:lnSpc>
              <a:spcPct val="90000"/>
            </a:lnSpc>
            <a:spcBef>
              <a:spcPct val="0"/>
            </a:spcBef>
            <a:spcAft>
              <a:spcPct val="35000"/>
            </a:spcAft>
            <a:buNone/>
          </a:pPr>
          <a:r>
            <a:rPr lang="en-IN" sz="2200" kern="1200" dirty="0">
              <a:latin typeface="+mn-lt"/>
              <a:cs typeface="Times New Roman" panose="02020603050405020304" pitchFamily="18" charset="0"/>
            </a:rPr>
            <a:t>Droughts, floods, wildfires, rising sea levels, pollution, etc., are the impacts of climate change which are affecting humans and wildlife. The consequences of climate change are alarming and need quick action to get under control.</a:t>
          </a:r>
          <a:endParaRPr lang="en-US" sz="2200" kern="1200" dirty="0">
            <a:latin typeface="+mn-lt"/>
            <a:cs typeface="Times New Roman" panose="02020603050405020304" pitchFamily="18" charset="0"/>
          </a:endParaRPr>
        </a:p>
      </dsp:txBody>
      <dsp:txXfrm>
        <a:off x="0" y="0"/>
        <a:ext cx="10691813" cy="2062163"/>
      </dsp:txXfrm>
    </dsp:sp>
    <dsp:sp modelId="{1B96CE0D-E250-2A4E-A423-C819D8F036D1}">
      <dsp:nvSpPr>
        <dsp:cNvPr id="0" name=""/>
        <dsp:cNvSpPr/>
      </dsp:nvSpPr>
      <dsp:spPr>
        <a:xfrm>
          <a:off x="0" y="2062163"/>
          <a:ext cx="10691813" cy="0"/>
        </a:xfrm>
        <a:prstGeom prst="line">
          <a:avLst/>
        </a:prstGeom>
        <a:solidFill>
          <a:schemeClr val="accent5">
            <a:hueOff val="19008940"/>
            <a:satOff val="-26660"/>
            <a:lumOff val="-2746"/>
            <a:alphaOff val="0"/>
          </a:schemeClr>
        </a:solidFill>
        <a:ln w="12700" cap="flat" cmpd="sng" algn="ctr">
          <a:solidFill>
            <a:schemeClr val="accent5">
              <a:hueOff val="19008940"/>
              <a:satOff val="-26660"/>
              <a:lumOff val="-274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B450429-2CEF-FE45-BFDF-322F690FC896}">
      <dsp:nvSpPr>
        <dsp:cNvPr id="0" name=""/>
        <dsp:cNvSpPr/>
      </dsp:nvSpPr>
      <dsp:spPr>
        <a:xfrm>
          <a:off x="0" y="2062163"/>
          <a:ext cx="10691813" cy="20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1111250">
            <a:lnSpc>
              <a:spcPct val="90000"/>
            </a:lnSpc>
            <a:spcBef>
              <a:spcPct val="0"/>
            </a:spcBef>
            <a:spcAft>
              <a:spcPct val="35000"/>
            </a:spcAft>
            <a:buNone/>
          </a:pPr>
          <a:r>
            <a:rPr lang="en-IN" sz="2200" kern="1200" dirty="0">
              <a:solidFill>
                <a:srgbClr val="000000">
                  <a:hueOff val="0"/>
                  <a:satOff val="0"/>
                  <a:lumOff val="0"/>
                  <a:alphaOff val="0"/>
                </a:srgbClr>
              </a:solidFill>
              <a:latin typeface="Calisto MT" panose="02040603050505030304" pitchFamily="18" charset="77"/>
              <a:ea typeface="+mn-ea"/>
              <a:cs typeface="Times New Roman" panose="02020603050405020304" pitchFamily="18" charset="0"/>
            </a:rPr>
            <a:t>The occurrence of natural disasters like floods, earthquakes, wildfires, etc., is something that is out of the control of human beings. They take place naturally causing extensive damage to our environmental surroundings such as infrastructure and people.</a:t>
          </a:r>
          <a:endParaRPr lang="en-US" sz="2200" kern="1200" dirty="0">
            <a:solidFill>
              <a:srgbClr val="000000">
                <a:hueOff val="0"/>
                <a:satOff val="0"/>
                <a:lumOff val="0"/>
                <a:alphaOff val="0"/>
              </a:srgbClr>
            </a:solidFill>
            <a:latin typeface="Calisto MT" panose="02040603050505030304" pitchFamily="18" charset="77"/>
            <a:ea typeface="+mn-ea"/>
            <a:cs typeface="Times New Roman" panose="02020603050405020304" pitchFamily="18" charset="0"/>
          </a:endParaRPr>
        </a:p>
      </dsp:txBody>
      <dsp:txXfrm>
        <a:off x="0" y="2062163"/>
        <a:ext cx="10691813" cy="2062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4ECFA-FB5E-4242-8303-AE7EA84EC86C}">
      <dsp:nvSpPr>
        <dsp:cNvPr id="0" name=""/>
        <dsp:cNvSpPr/>
      </dsp:nvSpPr>
      <dsp:spPr>
        <a:xfrm>
          <a:off x="-5026591" y="-770122"/>
          <a:ext cx="5986304" cy="5986304"/>
        </a:xfrm>
        <a:prstGeom prst="blockArc">
          <a:avLst>
            <a:gd name="adj1" fmla="val 18900000"/>
            <a:gd name="adj2" fmla="val 2700000"/>
            <a:gd name="adj3" fmla="val 361"/>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F058E8-751D-5D47-864D-E552C9106194}">
      <dsp:nvSpPr>
        <dsp:cNvPr id="0" name=""/>
        <dsp:cNvSpPr/>
      </dsp:nvSpPr>
      <dsp:spPr>
        <a:xfrm>
          <a:off x="617247" y="444606"/>
          <a:ext cx="9928628" cy="889212"/>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5812" tIns="40640" rIns="40640" bIns="4064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bg1"/>
              </a:solidFill>
              <a:latin typeface="Times New Roman" panose="02020603050405020304" pitchFamily="18" charset="0"/>
              <a:cs typeface="Times New Roman" panose="02020603050405020304" pitchFamily="18" charset="0"/>
            </a:rPr>
            <a:t>As per the report published by the World Meteorological Organization in 2021, "44% of disasters have been associated with floods (riverine floods 24%, general floods 14%) and 17% have been associated with tropical cyclones". </a:t>
          </a:r>
          <a:endParaRPr lang="en-US" sz="1600" kern="1200" dirty="0">
            <a:solidFill>
              <a:schemeClr val="bg1"/>
            </a:solidFill>
            <a:latin typeface="Times New Roman" panose="02020603050405020304" pitchFamily="18" charset="0"/>
            <a:cs typeface="Times New Roman" panose="02020603050405020304" pitchFamily="18" charset="0"/>
          </a:endParaRPr>
        </a:p>
      </dsp:txBody>
      <dsp:txXfrm>
        <a:off x="617247" y="444606"/>
        <a:ext cx="9928628" cy="889212"/>
      </dsp:txXfrm>
    </dsp:sp>
    <dsp:sp modelId="{14FF9249-5B66-1343-A492-BC02F7611558}">
      <dsp:nvSpPr>
        <dsp:cNvPr id="0" name=""/>
        <dsp:cNvSpPr/>
      </dsp:nvSpPr>
      <dsp:spPr>
        <a:xfrm>
          <a:off x="61490" y="333454"/>
          <a:ext cx="1111515" cy="1111515"/>
        </a:xfrm>
        <a:prstGeom prst="ellipse">
          <a:avLst/>
        </a:prstGeom>
        <a:solidFill>
          <a:schemeClr val="lt1">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144E1DB6-33F1-BC43-932A-1A5E70EA1B20}">
      <dsp:nvSpPr>
        <dsp:cNvPr id="0" name=""/>
        <dsp:cNvSpPr/>
      </dsp:nvSpPr>
      <dsp:spPr>
        <a:xfrm>
          <a:off x="940476" y="1778424"/>
          <a:ext cx="9605399" cy="889212"/>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5812" tIns="40640" rIns="40640" bIns="4064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World Health Organisation (WHO) in 2022 stated that "Floods are the most frequent type of natural disaster, and this trend is expected to continue, and are often caused by heavy rainfall, rapid snowmelt or a storm surge from a tropical cyclone or tsunami in coastal areas". </a:t>
          </a:r>
          <a:endParaRPr lang="en-US" sz="1600" kern="1200" dirty="0">
            <a:latin typeface="Times New Roman" panose="02020603050405020304" pitchFamily="18" charset="0"/>
            <a:cs typeface="Times New Roman" panose="02020603050405020304" pitchFamily="18" charset="0"/>
          </a:endParaRPr>
        </a:p>
      </dsp:txBody>
      <dsp:txXfrm>
        <a:off x="940476" y="1778424"/>
        <a:ext cx="9605399" cy="889212"/>
      </dsp:txXfrm>
    </dsp:sp>
    <dsp:sp modelId="{EE7C094C-5BFE-C846-A082-E144FC218F89}">
      <dsp:nvSpPr>
        <dsp:cNvPr id="0" name=""/>
        <dsp:cNvSpPr/>
      </dsp:nvSpPr>
      <dsp:spPr>
        <a:xfrm>
          <a:off x="384719" y="1667272"/>
          <a:ext cx="1111515" cy="111151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DEF1FC-C14B-B142-993D-9A461602981C}">
      <dsp:nvSpPr>
        <dsp:cNvPr id="0" name=""/>
        <dsp:cNvSpPr/>
      </dsp:nvSpPr>
      <dsp:spPr>
        <a:xfrm>
          <a:off x="617247" y="3112242"/>
          <a:ext cx="9928628" cy="889212"/>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5812" tIns="40640" rIns="40640" bIns="4064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WHO also say’s that "Drowning accounts for 75% of deaths in flood disasters". Having known the statistics on the extent of damage floods can cause, we think finding a solution that could help save lives and the environment is the need of the hour.</a:t>
          </a:r>
          <a:endParaRPr lang="en-US" sz="1600" kern="1200" dirty="0">
            <a:latin typeface="Times New Roman" panose="02020603050405020304" pitchFamily="18" charset="0"/>
            <a:cs typeface="Times New Roman" panose="02020603050405020304" pitchFamily="18" charset="0"/>
          </a:endParaRPr>
        </a:p>
      </dsp:txBody>
      <dsp:txXfrm>
        <a:off x="617247" y="3112242"/>
        <a:ext cx="9928628" cy="889212"/>
      </dsp:txXfrm>
    </dsp:sp>
    <dsp:sp modelId="{B2F5DC87-3618-2740-9158-46F4CF4A301D}">
      <dsp:nvSpPr>
        <dsp:cNvPr id="0" name=""/>
        <dsp:cNvSpPr/>
      </dsp:nvSpPr>
      <dsp:spPr>
        <a:xfrm>
          <a:off x="61490" y="3001090"/>
          <a:ext cx="1111515" cy="111151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5347A-B4E2-FF48-864B-9420A5C95E59}">
      <dsp:nvSpPr>
        <dsp:cNvPr id="0" name=""/>
        <dsp:cNvSpPr/>
      </dsp:nvSpPr>
      <dsp:spPr>
        <a:xfrm rot="5400000">
          <a:off x="6522199" y="-2603424"/>
          <a:ext cx="1189596" cy="66983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b="0" kern="1200" dirty="0">
              <a:solidFill>
                <a:schemeClr val="tx1"/>
              </a:solidFill>
              <a:latin typeface="Calisto MT"/>
              <a:ea typeface="+mn-ea"/>
              <a:cs typeface="+mn-cs"/>
            </a:rPr>
            <a:t>Google Collab with google drive mounted on it to access data and train/test model using GPU.</a:t>
          </a:r>
          <a:endParaRPr lang="en-US" sz="1800" b="0" kern="1200" dirty="0">
            <a:solidFill>
              <a:schemeClr val="tx1"/>
            </a:solidFill>
            <a:latin typeface="Calisto MT"/>
            <a:ea typeface="+mn-ea"/>
            <a:cs typeface="+mn-cs"/>
          </a:endParaRPr>
        </a:p>
      </dsp:txBody>
      <dsp:txXfrm rot="-5400000">
        <a:off x="3767823" y="209023"/>
        <a:ext cx="6640279" cy="1073454"/>
      </dsp:txXfrm>
    </dsp:sp>
    <dsp:sp modelId="{B5310696-6305-E44A-97D0-58349B10BE4D}">
      <dsp:nvSpPr>
        <dsp:cNvPr id="0" name=""/>
        <dsp:cNvSpPr/>
      </dsp:nvSpPr>
      <dsp:spPr>
        <a:xfrm>
          <a:off x="0" y="2253"/>
          <a:ext cx="3767822" cy="148699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342900" lvl="0" indent="-342900" algn="ctr" defTabSz="914400" rtl="0" eaLnBrk="1" latinLnBrk="0" hangingPunct="1">
            <a:lnSpc>
              <a:spcPct val="90000"/>
            </a:lnSpc>
            <a:spcBef>
              <a:spcPct val="0"/>
            </a:spcBef>
            <a:spcAft>
              <a:spcPct val="35000"/>
            </a:spcAft>
            <a:buSzPct val="100000"/>
            <a:buFont typeface="+mj-lt"/>
            <a:buNone/>
          </a:pPr>
          <a:r>
            <a:rPr lang="en-IN" sz="1600" b="1" kern="1200" dirty="0">
              <a:solidFill>
                <a:schemeClr val="lt1"/>
              </a:solidFill>
              <a:latin typeface="+mn-lt"/>
              <a:ea typeface="+mn-ea"/>
              <a:cs typeface="+mn-cs"/>
            </a:rPr>
            <a:t>Functional Requirements that can be Tested and Measurable</a:t>
          </a:r>
          <a:endParaRPr lang="en-US" sz="1600" b="1" kern="1200" dirty="0">
            <a:solidFill>
              <a:schemeClr val="lt1"/>
            </a:solidFill>
            <a:latin typeface="+mn-lt"/>
            <a:ea typeface="+mn-ea"/>
            <a:cs typeface="+mn-cs"/>
          </a:endParaRPr>
        </a:p>
      </dsp:txBody>
      <dsp:txXfrm>
        <a:off x="72589" y="74842"/>
        <a:ext cx="3622644" cy="1341817"/>
      </dsp:txXfrm>
    </dsp:sp>
    <dsp:sp modelId="{06587B19-F9B8-AE49-9A66-76C9A2801413}">
      <dsp:nvSpPr>
        <dsp:cNvPr id="0" name=""/>
        <dsp:cNvSpPr/>
      </dsp:nvSpPr>
      <dsp:spPr>
        <a:xfrm rot="5400000">
          <a:off x="6522199" y="-1042078"/>
          <a:ext cx="1189596" cy="66983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b="0" kern="1200" dirty="0">
              <a:solidFill>
                <a:srgbClr val="000000"/>
              </a:solidFill>
              <a:latin typeface="Calisto MT"/>
              <a:ea typeface="+mn-ea"/>
              <a:cs typeface="+mn-cs"/>
            </a:rPr>
            <a:t>CNN models for Image classification and object detection like </a:t>
          </a:r>
          <a:r>
            <a:rPr lang="en-IN" sz="1800" b="0" kern="1200" dirty="0" err="1">
              <a:solidFill>
                <a:srgbClr val="000000"/>
              </a:solidFill>
              <a:latin typeface="Calisto MT"/>
              <a:ea typeface="+mn-ea"/>
              <a:cs typeface="+mn-cs"/>
            </a:rPr>
            <a:t>VGGNet</a:t>
          </a:r>
          <a:r>
            <a:rPr lang="en-IN" sz="1800" b="0" kern="1200" dirty="0">
              <a:solidFill>
                <a:srgbClr val="000000"/>
              </a:solidFill>
              <a:latin typeface="Calisto MT"/>
              <a:ea typeface="+mn-ea"/>
              <a:cs typeface="+mn-cs"/>
            </a:rPr>
            <a:t>, </a:t>
          </a:r>
          <a:r>
            <a:rPr lang="en-IN" sz="1800" b="0" kern="1200" dirty="0" err="1">
              <a:solidFill>
                <a:srgbClr val="000000"/>
              </a:solidFill>
              <a:latin typeface="Calisto MT"/>
              <a:ea typeface="+mn-ea"/>
              <a:cs typeface="+mn-cs"/>
            </a:rPr>
            <a:t>ResNet</a:t>
          </a:r>
          <a:r>
            <a:rPr lang="en-IN" sz="1800" b="0" kern="1200" dirty="0">
              <a:solidFill>
                <a:srgbClr val="000000"/>
              </a:solidFill>
              <a:latin typeface="Calisto MT"/>
              <a:ea typeface="+mn-ea"/>
              <a:cs typeface="+mn-cs"/>
            </a:rPr>
            <a:t>, </a:t>
          </a:r>
          <a:r>
            <a:rPr lang="en-IN" sz="1800" b="0" kern="1200" dirty="0" err="1">
              <a:solidFill>
                <a:srgbClr val="000000"/>
              </a:solidFill>
              <a:latin typeface="Calisto MT"/>
              <a:ea typeface="+mn-ea"/>
              <a:cs typeface="+mn-cs"/>
            </a:rPr>
            <a:t>AlexNet</a:t>
          </a:r>
          <a:r>
            <a:rPr lang="en-IN" sz="1800" b="0" kern="1200" dirty="0">
              <a:solidFill>
                <a:srgbClr val="000000"/>
              </a:solidFill>
              <a:latin typeface="Calisto MT"/>
              <a:ea typeface="+mn-ea"/>
              <a:cs typeface="+mn-cs"/>
            </a:rPr>
            <a:t>, and </a:t>
          </a:r>
          <a:r>
            <a:rPr lang="en-IN" sz="1800" b="0" kern="1200" dirty="0" err="1">
              <a:solidFill>
                <a:srgbClr val="000000"/>
              </a:solidFill>
              <a:latin typeface="Calisto MT"/>
              <a:ea typeface="+mn-ea"/>
              <a:cs typeface="+mn-cs"/>
            </a:rPr>
            <a:t>GoogleNet</a:t>
          </a:r>
          <a:endParaRPr lang="en-US" sz="1800" b="0" kern="1200" dirty="0">
            <a:solidFill>
              <a:srgbClr val="000000"/>
            </a:solidFill>
            <a:latin typeface="Calisto MT"/>
            <a:ea typeface="+mn-ea"/>
            <a:cs typeface="+mn-cs"/>
          </a:endParaRPr>
        </a:p>
      </dsp:txBody>
      <dsp:txXfrm rot="-5400000">
        <a:off x="3767823" y="1770369"/>
        <a:ext cx="6640279" cy="1073454"/>
      </dsp:txXfrm>
    </dsp:sp>
    <dsp:sp modelId="{A2E4E071-3603-3A49-998D-35B37169D4B7}">
      <dsp:nvSpPr>
        <dsp:cNvPr id="0" name=""/>
        <dsp:cNvSpPr/>
      </dsp:nvSpPr>
      <dsp:spPr>
        <a:xfrm>
          <a:off x="0" y="1563598"/>
          <a:ext cx="3767822" cy="148699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342900" lvl="0" indent="-342900" algn="ctr" defTabSz="914400" rtl="0" eaLnBrk="1" latinLnBrk="0" hangingPunct="1">
            <a:lnSpc>
              <a:spcPct val="90000"/>
            </a:lnSpc>
            <a:spcBef>
              <a:spcPct val="0"/>
            </a:spcBef>
            <a:spcAft>
              <a:spcPct val="35000"/>
            </a:spcAft>
            <a:buSzPct val="100000"/>
            <a:buFont typeface="+mj-lt"/>
            <a:buNone/>
          </a:pPr>
          <a:r>
            <a:rPr lang="en-IN" sz="1600" b="1" kern="1200" dirty="0">
              <a:solidFill>
                <a:srgbClr val="FFFFFF"/>
              </a:solidFill>
              <a:latin typeface="Calisto MT"/>
              <a:ea typeface="+mn-ea"/>
              <a:cs typeface="+mn-cs"/>
            </a:rPr>
            <a:t>AI-powered Requirements that can be Tested and Measurable</a:t>
          </a:r>
          <a:endParaRPr lang="en-US" sz="1600" b="1" kern="1200" dirty="0">
            <a:solidFill>
              <a:srgbClr val="FFFFFF"/>
            </a:solidFill>
            <a:latin typeface="Calisto MT"/>
            <a:ea typeface="+mn-ea"/>
            <a:cs typeface="+mn-cs"/>
          </a:endParaRPr>
        </a:p>
      </dsp:txBody>
      <dsp:txXfrm>
        <a:off x="72589" y="1636187"/>
        <a:ext cx="3622644" cy="1341817"/>
      </dsp:txXfrm>
    </dsp:sp>
    <dsp:sp modelId="{80E6DBA3-7E20-6C47-AADE-31695DC46D70}">
      <dsp:nvSpPr>
        <dsp:cNvPr id="0" name=""/>
        <dsp:cNvSpPr/>
      </dsp:nvSpPr>
      <dsp:spPr>
        <a:xfrm rot="5400000">
          <a:off x="6522199" y="519266"/>
          <a:ext cx="1189596" cy="66983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b="0" kern="1200" dirty="0">
              <a:solidFill>
                <a:srgbClr val="000000"/>
              </a:solidFill>
              <a:latin typeface="Calisto MT"/>
              <a:ea typeface="+mn-ea"/>
              <a:cs typeface="+mn-cs"/>
            </a:rPr>
            <a:t>Dataset consisting of images collected at the flood disaster location</a:t>
          </a:r>
          <a:endParaRPr lang="en-US" sz="1800" b="0" kern="1200" dirty="0">
            <a:solidFill>
              <a:srgbClr val="000000"/>
            </a:solidFill>
            <a:latin typeface="Calisto MT"/>
            <a:ea typeface="+mn-ea"/>
            <a:cs typeface="+mn-cs"/>
          </a:endParaRPr>
        </a:p>
      </dsp:txBody>
      <dsp:txXfrm rot="-5400000">
        <a:off x="3767823" y="3331714"/>
        <a:ext cx="6640279" cy="1073454"/>
      </dsp:txXfrm>
    </dsp:sp>
    <dsp:sp modelId="{67DD2A34-4254-744E-A25C-758B9ECC6D63}">
      <dsp:nvSpPr>
        <dsp:cNvPr id="0" name=""/>
        <dsp:cNvSpPr/>
      </dsp:nvSpPr>
      <dsp:spPr>
        <a:xfrm>
          <a:off x="0" y="3124944"/>
          <a:ext cx="3767822" cy="148699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342900" lvl="0" indent="-342900" algn="ctr" defTabSz="914400" rtl="0" eaLnBrk="1" latinLnBrk="0" hangingPunct="1">
            <a:lnSpc>
              <a:spcPct val="90000"/>
            </a:lnSpc>
            <a:spcBef>
              <a:spcPct val="0"/>
            </a:spcBef>
            <a:spcAft>
              <a:spcPct val="35000"/>
            </a:spcAft>
            <a:buSzPct val="100000"/>
            <a:buFont typeface="+mj-lt"/>
            <a:buNone/>
          </a:pPr>
          <a:r>
            <a:rPr lang="en-IN" sz="1600" b="1" kern="1200" dirty="0">
              <a:solidFill>
                <a:srgbClr val="FFFFFF"/>
              </a:solidFill>
              <a:latin typeface="Calisto MT"/>
              <a:ea typeface="+mn-ea"/>
              <a:cs typeface="+mn-cs"/>
            </a:rPr>
            <a:t>Data Requirements</a:t>
          </a:r>
          <a:endParaRPr lang="en-US" sz="1600" b="1" kern="1200" dirty="0">
            <a:solidFill>
              <a:srgbClr val="FFFFFF"/>
            </a:solidFill>
            <a:latin typeface="Calisto MT"/>
            <a:ea typeface="+mn-ea"/>
            <a:cs typeface="+mn-cs"/>
          </a:endParaRPr>
        </a:p>
      </dsp:txBody>
      <dsp:txXfrm>
        <a:off x="72589" y="3197533"/>
        <a:ext cx="3622644" cy="13418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11/28/2022</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a:t>
            </a:r>
            <a:r>
              <a:rPr lang="en-US" dirty="0" err="1"/>
              <a:t>imgres?imgurl</a:t>
            </a:r>
            <a:r>
              <a:rPr lang="en-US" dirty="0"/>
              <a:t>=https%3A%2F%2Fwallpapercave.com%2Fwp%2Fwp2079063.jpg&amp;imgrefurl=https%3A%2F%2Fwallpapercave.com%2Fflood-wallpapers&amp;tbnid=j13Upok6VwmEyM&amp;vet=10CA4QxiAoC2oXChMIwLKG7YLN-wIVAAAAAB0AAAAAEAY..i&amp;docid=YPhjMPeMKbLc9M&amp;w=1920&amp;h=1200&amp;itg=1&amp;q=flood%20disaster%20hd%20wallpaper%20portrait&amp;hl=</a:t>
            </a:r>
            <a:r>
              <a:rPr lang="en-US" dirty="0" err="1"/>
              <a:t>en&amp;ved</a:t>
            </a:r>
            <a:r>
              <a:rPr lang="en-US" dirty="0"/>
              <a:t>=0CA4QxiAoC2oXChMIwLKG7YLN-wIVAAAAAB0AAAAAEAY</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a:p>
        </p:txBody>
      </p:sp>
    </p:spTree>
    <p:extLst>
      <p:ext uri="{BB962C8B-B14F-4D97-AF65-F5344CB8AC3E}">
        <p14:creationId xmlns:p14="http://schemas.microsoft.com/office/powerpoint/2010/main" val="366858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28</a:t>
            </a:fld>
            <a:endParaRPr lang="en-US"/>
          </a:p>
        </p:txBody>
      </p:sp>
    </p:spTree>
    <p:extLst>
      <p:ext uri="{BB962C8B-B14F-4D97-AF65-F5344CB8AC3E}">
        <p14:creationId xmlns:p14="http://schemas.microsoft.com/office/powerpoint/2010/main" val="153705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4DCA5-A7A8-4689-8651-5E03C020EB30}" type="slidenum">
              <a:rPr lang="en-US" smtClean="0"/>
              <a:t>34</a:t>
            </a:fld>
            <a:endParaRPr lang="en-US"/>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2</a:t>
            </a:fld>
            <a:endParaRPr lang="en-US"/>
          </a:p>
        </p:txBody>
      </p:sp>
    </p:spTree>
    <p:extLst>
      <p:ext uri="{BB962C8B-B14F-4D97-AF65-F5344CB8AC3E}">
        <p14:creationId xmlns:p14="http://schemas.microsoft.com/office/powerpoint/2010/main" val="255422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8</a:t>
            </a:fld>
            <a:endParaRPr lang="en-US"/>
          </a:p>
        </p:txBody>
      </p:sp>
    </p:spTree>
    <p:extLst>
      <p:ext uri="{BB962C8B-B14F-4D97-AF65-F5344CB8AC3E}">
        <p14:creationId xmlns:p14="http://schemas.microsoft.com/office/powerpoint/2010/main" val="292311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1" dirty="0">
                <a:effectLst/>
                <a:latin typeface="Times New Roman" panose="02020603050405020304" pitchFamily="18" charset="0"/>
                <a:ea typeface="Times New Roman" panose="02020603050405020304" pitchFamily="18" charset="0"/>
              </a:rPr>
              <a:t>Note:</a:t>
            </a:r>
            <a:r>
              <a:rPr lang="en-IN" sz="1800" dirty="0">
                <a:effectLst/>
                <a:latin typeface="Times New Roman" panose="02020603050405020304" pitchFamily="18" charset="0"/>
                <a:ea typeface="Times New Roman" panose="02020603050405020304" pitchFamily="18" charset="0"/>
              </a:rPr>
              <a:t> PERT Chart is created using </a:t>
            </a:r>
            <a:r>
              <a:rPr lang="en-IN" sz="1800" dirty="0" err="1">
                <a:effectLst/>
                <a:latin typeface="Times New Roman" panose="02020603050405020304" pitchFamily="18" charset="0"/>
                <a:ea typeface="Times New Roman" panose="02020603050405020304" pitchFamily="18" charset="0"/>
              </a:rPr>
              <a:t>ClickUp</a:t>
            </a:r>
            <a:r>
              <a:rPr lang="en-IN" sz="1800" dirty="0">
                <a:effectLst/>
                <a:latin typeface="Times New Roman" panose="02020603050405020304" pitchFamily="18" charset="0"/>
                <a:ea typeface="Times New Roman" panose="02020603050405020304" pitchFamily="18" charset="0"/>
              </a:rPr>
              <a:t> tool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13</a:t>
            </a:fld>
            <a:endParaRPr lang="en-US"/>
          </a:p>
        </p:txBody>
      </p:sp>
    </p:spTree>
    <p:extLst>
      <p:ext uri="{BB962C8B-B14F-4D97-AF65-F5344CB8AC3E}">
        <p14:creationId xmlns:p14="http://schemas.microsoft.com/office/powerpoint/2010/main" val="198920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1" dirty="0">
                <a:effectLst/>
                <a:latin typeface="Times New Roman" panose="02020603050405020304" pitchFamily="18" charset="0"/>
                <a:ea typeface="Times New Roman" panose="02020603050405020304" pitchFamily="18" charset="0"/>
              </a:rPr>
              <a:t>Note:</a:t>
            </a:r>
            <a:r>
              <a:rPr lang="en-IN" sz="1800" dirty="0">
                <a:effectLst/>
                <a:latin typeface="Times New Roman" panose="02020603050405020304" pitchFamily="18" charset="0"/>
                <a:ea typeface="Times New Roman" panose="02020603050405020304" pitchFamily="18" charset="0"/>
              </a:rPr>
              <a:t> PERT Chart is created using </a:t>
            </a:r>
            <a:r>
              <a:rPr lang="en-IN" sz="1800" dirty="0" err="1">
                <a:effectLst/>
                <a:latin typeface="Times New Roman" panose="02020603050405020304" pitchFamily="18" charset="0"/>
                <a:ea typeface="Times New Roman" panose="02020603050405020304" pitchFamily="18" charset="0"/>
              </a:rPr>
              <a:t>ClickUp</a:t>
            </a:r>
            <a:r>
              <a:rPr lang="en-IN" sz="1800" dirty="0">
                <a:effectLst/>
                <a:latin typeface="Times New Roman" panose="02020603050405020304" pitchFamily="18" charset="0"/>
                <a:ea typeface="Times New Roman" panose="02020603050405020304" pitchFamily="18" charset="0"/>
              </a:rPr>
              <a:t> tool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a:p>
        </p:txBody>
      </p:sp>
    </p:spTree>
    <p:extLst>
      <p:ext uri="{BB962C8B-B14F-4D97-AF65-F5344CB8AC3E}">
        <p14:creationId xmlns:p14="http://schemas.microsoft.com/office/powerpoint/2010/main" val="389504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15</a:t>
            </a:fld>
            <a:endParaRPr lang="en-US"/>
          </a:p>
        </p:txBody>
      </p:sp>
    </p:spTree>
    <p:extLst>
      <p:ext uri="{BB962C8B-B14F-4D97-AF65-F5344CB8AC3E}">
        <p14:creationId xmlns:p14="http://schemas.microsoft.com/office/powerpoint/2010/main" val="97247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18</a:t>
            </a:fld>
            <a:endParaRPr lang="en-US"/>
          </a:p>
        </p:txBody>
      </p:sp>
    </p:spTree>
    <p:extLst>
      <p:ext uri="{BB962C8B-B14F-4D97-AF65-F5344CB8AC3E}">
        <p14:creationId xmlns:p14="http://schemas.microsoft.com/office/powerpoint/2010/main" val="405151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21</a:t>
            </a:fld>
            <a:endParaRPr lang="en-US"/>
          </a:p>
        </p:txBody>
      </p:sp>
    </p:spTree>
    <p:extLst>
      <p:ext uri="{BB962C8B-B14F-4D97-AF65-F5344CB8AC3E}">
        <p14:creationId xmlns:p14="http://schemas.microsoft.com/office/powerpoint/2010/main" val="190955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598079"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15396" y="928779"/>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15383" y="224998"/>
            <a:ext cx="10691813" cy="668378"/>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7FB7835A-3318-B2B4-3615-5195A7B98AAB}"/>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 name="Date Placeholder 6">
            <a:extLst>
              <a:ext uri="{FF2B5EF4-FFF2-40B4-BE49-F238E27FC236}">
                <a16:creationId xmlns:a16="http://schemas.microsoft.com/office/drawing/2014/main" id="{BB28C27E-294A-7BFB-17DB-27CA8AF35C36}"/>
              </a:ext>
            </a:extLst>
          </p:cNvPr>
          <p:cNvSpPr>
            <a:spLocks noGrp="1"/>
          </p:cNvSpPr>
          <p:nvPr>
            <p:ph type="dt" sz="half" idx="10"/>
          </p:nvPr>
        </p:nvSpPr>
        <p:spPr>
          <a:xfrm>
            <a:off x="8369448" y="6356350"/>
            <a:ext cx="2592594" cy="365125"/>
          </a:xfrm>
        </p:spPr>
        <p:txBody>
          <a:bodyPr/>
          <a:lstStyle/>
          <a:p>
            <a:r>
              <a:rPr lang="en-US"/>
              <a:t>2/11/20XX</a:t>
            </a:r>
          </a:p>
        </p:txBody>
      </p:sp>
      <p:sp>
        <p:nvSpPr>
          <p:cNvPr id="4" name="Slide Number Placeholder 8">
            <a:extLst>
              <a:ext uri="{FF2B5EF4-FFF2-40B4-BE49-F238E27FC236}">
                <a16:creationId xmlns:a16="http://schemas.microsoft.com/office/drawing/2014/main" id="{747DB0A8-2C8E-0E90-2EB9-A5D6693B780E}"/>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hyperlink" Target="https://app.clickup.com/42057041/v/mm/183fah-14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hyperlink" Target="https://app.clickup.com/42057041/v/mm/183fah-140"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hyperlink" Target="https://app.clickup.com/42057041/v/mm/183fah-140"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hyperlink" Target="https://app.clickup.com/42057041/v/g/183fah-20"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hyperlink" Target="https://crisisnlp.qcri.org/crisismmd"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chart" Target="../charts/chart1.xml"/><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jp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www.delftstack.com/howto/python/opencv-normalize/" TargetMode="External"/><Relationship Id="rId7" Type="http://schemas.openxmlformats.org/officeDocument/2006/relationships/hyperlink" Target="https://medium.com/%40lipeng2/dropout-is-so-important-e517bbe3ffcc" TargetMode="External"/><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hyperlink" Target="http://www.kaggle.com/code/mirzarahim/introduction-to-pca-image-compression-" TargetMode="External"/><Relationship Id="rId5" Type="http://schemas.openxmlformats.org/officeDocument/2006/relationships/hyperlink" Target="http://www.pythonpool.com/cv2" TargetMode="External"/><Relationship Id="rId4" Type="http://schemas.openxmlformats.org/officeDocument/2006/relationships/hyperlink" Target="http://www.epa.gov/caddis-vol4/exploratory-data-analysi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465489" y="919283"/>
            <a:ext cx="3620882" cy="3640345"/>
          </a:xfrm>
        </p:spPr>
        <p:txBody>
          <a:bodyPr>
            <a:normAutofit fontScale="90000"/>
          </a:bodyPr>
          <a:lstStyle/>
          <a:p>
            <a:r>
              <a:rPr lang="en-US" dirty="0"/>
              <a:t>A Deep Learning Approach for Flood Detection from Social Media Imagery</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465489" y="5050468"/>
            <a:ext cx="3380437" cy="1586880"/>
          </a:xfrm>
        </p:spPr>
        <p:txBody>
          <a:bodyPr>
            <a:normAutofit/>
          </a:bodyPr>
          <a:lstStyle/>
          <a:p>
            <a:pPr>
              <a:spcBef>
                <a:spcPts val="200"/>
              </a:spcBef>
            </a:pPr>
            <a:r>
              <a:rPr lang="en-US" sz="1200" b="1" dirty="0"/>
              <a:t>Professor: Dr. Eduardo Chan</a:t>
            </a:r>
          </a:p>
          <a:p>
            <a:pPr>
              <a:spcBef>
                <a:spcPts val="200"/>
              </a:spcBef>
            </a:pPr>
            <a:r>
              <a:rPr lang="en-US" sz="1400" b="1" dirty="0"/>
              <a:t>Group 1:</a:t>
            </a:r>
          </a:p>
          <a:p>
            <a:pPr marL="857250" lvl="1" indent="-171450">
              <a:spcBef>
                <a:spcPts val="200"/>
              </a:spcBef>
              <a:buFont typeface="Wingdings" panose="05000000000000000000" pitchFamily="2" charset="2"/>
              <a:buChar char="§"/>
            </a:pPr>
            <a:r>
              <a:rPr lang="en-US" sz="1200" dirty="0">
                <a:solidFill>
                  <a:schemeClr val="bg1"/>
                </a:solidFill>
              </a:rPr>
              <a:t>Nupur Pathak</a:t>
            </a:r>
          </a:p>
          <a:p>
            <a:pPr marL="857250" lvl="1" indent="-171450">
              <a:spcBef>
                <a:spcPts val="200"/>
              </a:spcBef>
              <a:buFont typeface="Wingdings" panose="05000000000000000000" pitchFamily="2" charset="2"/>
              <a:buChar char="§"/>
            </a:pPr>
            <a:r>
              <a:rPr lang="en-US" sz="1200" dirty="0">
                <a:solidFill>
                  <a:schemeClr val="bg1"/>
                </a:solidFill>
              </a:rPr>
              <a:t>Revathi Boopathi</a:t>
            </a:r>
          </a:p>
          <a:p>
            <a:pPr marL="857250" lvl="1" indent="-171450">
              <a:spcBef>
                <a:spcPts val="200"/>
              </a:spcBef>
              <a:buFont typeface="Wingdings" panose="05000000000000000000" pitchFamily="2" charset="2"/>
              <a:buChar char="§"/>
            </a:pPr>
            <a:r>
              <a:rPr lang="en-US" sz="1200" dirty="0">
                <a:solidFill>
                  <a:schemeClr val="bg1"/>
                </a:solidFill>
              </a:rPr>
              <a:t>Sree Divya Cheerla</a:t>
            </a:r>
          </a:p>
          <a:p>
            <a:pPr marL="857250" lvl="1" indent="-171450">
              <a:spcBef>
                <a:spcPts val="200"/>
              </a:spcBef>
              <a:buFont typeface="Wingdings" panose="05000000000000000000" pitchFamily="2" charset="2"/>
              <a:buChar char="§"/>
            </a:pPr>
            <a:r>
              <a:rPr lang="en-US" sz="1200" dirty="0">
                <a:solidFill>
                  <a:schemeClr val="bg1"/>
                </a:solidFill>
              </a:rPr>
              <a:t>Vani Bhat</a:t>
            </a:r>
          </a:p>
        </p:txBody>
      </p:sp>
      <p:pic>
        <p:nvPicPr>
          <p:cNvPr id="1028" name="Picture 4" descr="Flood Wallpapers - Wallpaper Cave">
            <a:extLst>
              <a:ext uri="{FF2B5EF4-FFF2-40B4-BE49-F238E27FC236}">
                <a16:creationId xmlns:a16="http://schemas.microsoft.com/office/drawing/2014/main" id="{1592392A-3DC5-4132-F3CC-747F505B26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82" r="13497" b="1318"/>
          <a:stretch/>
        </p:blipFill>
        <p:spPr bwMode="auto">
          <a:xfrm>
            <a:off x="4483891" y="0"/>
            <a:ext cx="77081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67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10</a:t>
            </a:fld>
            <a:endParaRPr lang="en-US"/>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360698" y="150006"/>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WORK BREAKDOWN STRUCTURE (1/3)</a:t>
            </a:r>
            <a:endParaRPr lang="en-US" dirty="0"/>
          </a:p>
        </p:txBody>
      </p:sp>
      <p:pic>
        <p:nvPicPr>
          <p:cNvPr id="24" name="image15.png" descr="Diagram&#10;&#10;Description automatically generated">
            <a:extLst>
              <a:ext uri="{FF2B5EF4-FFF2-40B4-BE49-F238E27FC236}">
                <a16:creationId xmlns:a16="http://schemas.microsoft.com/office/drawing/2014/main" id="{838B7ECC-E421-348B-3A70-C2E8944C4270}"/>
              </a:ext>
            </a:extLst>
          </p:cNvPr>
          <p:cNvPicPr>
            <a:picLocks noChangeAspect="1"/>
          </p:cNvPicPr>
          <p:nvPr/>
        </p:nvPicPr>
        <p:blipFill>
          <a:blip r:embed="rId3"/>
          <a:srcRect/>
          <a:stretch>
            <a:fillRect/>
          </a:stretch>
        </p:blipFill>
        <p:spPr>
          <a:xfrm>
            <a:off x="3310632" y="1346998"/>
            <a:ext cx="7576481" cy="4128238"/>
          </a:xfrm>
          <a:prstGeom prst="rect">
            <a:avLst/>
          </a:prstGeom>
          <a:ln w="12700">
            <a:solidFill>
              <a:schemeClr val="tx1">
                <a:lumMod val="65000"/>
                <a:lumOff val="35000"/>
              </a:schemeClr>
            </a:solidFill>
            <a:prstDash val="solid"/>
          </a:ln>
        </p:spPr>
      </p:pic>
      <p:sp>
        <p:nvSpPr>
          <p:cNvPr id="28" name="Rectangle 27">
            <a:extLst>
              <a:ext uri="{FF2B5EF4-FFF2-40B4-BE49-F238E27FC236}">
                <a16:creationId xmlns:a16="http://schemas.microsoft.com/office/drawing/2014/main" id="{29696A69-15CF-3470-AA67-862BE374AC11}"/>
              </a:ext>
            </a:extLst>
          </p:cNvPr>
          <p:cNvSpPr/>
          <p:nvPr/>
        </p:nvSpPr>
        <p:spPr>
          <a:xfrm>
            <a:off x="821708" y="1346998"/>
            <a:ext cx="2474385" cy="772263"/>
          </a:xfrm>
          <a:prstGeom prst="rect">
            <a:avLst/>
          </a:prstGeom>
        </p:spPr>
        <p:style>
          <a:lnRef idx="2">
            <a:schemeClr val="dk1">
              <a:shade val="50000"/>
            </a:schemeClr>
          </a:lnRef>
          <a:fillRef idx="1">
            <a:schemeClr val="dk1"/>
          </a:fillRef>
          <a:effectRef idx="0">
            <a:schemeClr val="dk1"/>
          </a:effectRef>
          <a:fontRef idx="minor">
            <a:schemeClr val="lt1"/>
          </a:fontRef>
        </p:style>
        <p:txBody>
          <a:bodyPr lIns="72000" tIns="36000" rIns="36000" bIns="36000" rtlCol="0" anchor="ctr"/>
          <a:lstStyle/>
          <a:p>
            <a:pPr marL="342900" indent="-342900">
              <a:buSzPct val="100000"/>
              <a:buFont typeface="+mj-lt"/>
              <a:buAutoNum type="arabicPeriod"/>
            </a:pPr>
            <a:r>
              <a:rPr lang="en-IN" sz="1600" dirty="0"/>
              <a:t>BUSINESS UNDERSTANDING</a:t>
            </a:r>
            <a:endParaRPr lang="en-US" sz="1600" dirty="0"/>
          </a:p>
        </p:txBody>
      </p:sp>
      <p:sp>
        <p:nvSpPr>
          <p:cNvPr id="29" name="TextBox 28">
            <a:extLst>
              <a:ext uri="{FF2B5EF4-FFF2-40B4-BE49-F238E27FC236}">
                <a16:creationId xmlns:a16="http://schemas.microsoft.com/office/drawing/2014/main" id="{16B7DF7C-7B9B-3767-B57A-09273E2E917C}"/>
              </a:ext>
            </a:extLst>
          </p:cNvPr>
          <p:cNvSpPr txBox="1"/>
          <p:nvPr/>
        </p:nvSpPr>
        <p:spPr>
          <a:xfrm>
            <a:off x="747282" y="5921608"/>
            <a:ext cx="4079901" cy="230832"/>
          </a:xfrm>
          <a:prstGeom prst="rect">
            <a:avLst/>
          </a:prstGeom>
          <a:noFill/>
        </p:spPr>
        <p:txBody>
          <a:bodyPr wrap="square" rtlCol="0">
            <a:spAutoFit/>
          </a:bodyPr>
          <a:lstStyle/>
          <a:p>
            <a:r>
              <a:rPr lang="en-IN" sz="900" dirty="0"/>
              <a:t>Note: WBS Structure created using </a:t>
            </a:r>
            <a:r>
              <a:rPr lang="en-IN" sz="900" dirty="0" err="1">
                <a:hlinkClick r:id="rId4"/>
              </a:rPr>
              <a:t>ClickUp</a:t>
            </a:r>
            <a:r>
              <a:rPr lang="en-IN" sz="900" dirty="0"/>
              <a:t> tool </a:t>
            </a:r>
            <a:endParaRPr lang="en-US" sz="900" dirty="0"/>
          </a:p>
        </p:txBody>
      </p:sp>
    </p:spTree>
    <p:extLst>
      <p:ext uri="{BB962C8B-B14F-4D97-AF65-F5344CB8AC3E}">
        <p14:creationId xmlns:p14="http://schemas.microsoft.com/office/powerpoint/2010/main" val="2728455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11</a:t>
            </a:fld>
            <a:endParaRPr lang="en-US"/>
          </a:p>
        </p:txBody>
      </p:sp>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WORK BREAKDOWN STRUCTURE (2/3)</a:t>
            </a:r>
            <a:endParaRPr lang="en-US" dirty="0"/>
          </a:p>
        </p:txBody>
      </p:sp>
      <p:pic>
        <p:nvPicPr>
          <p:cNvPr id="8" name="image1.png" descr="Diagram&#10;&#10;Description automatically generated">
            <a:extLst>
              <a:ext uri="{FF2B5EF4-FFF2-40B4-BE49-F238E27FC236}">
                <a16:creationId xmlns:a16="http://schemas.microsoft.com/office/drawing/2014/main" id="{EBDC040F-6452-A4F6-6DA4-D2B02C708522}"/>
              </a:ext>
            </a:extLst>
          </p:cNvPr>
          <p:cNvPicPr>
            <a:picLocks noChangeAspect="1"/>
          </p:cNvPicPr>
          <p:nvPr/>
        </p:nvPicPr>
        <p:blipFill>
          <a:blip r:embed="rId2"/>
          <a:srcRect/>
          <a:stretch>
            <a:fillRect/>
          </a:stretch>
        </p:blipFill>
        <p:spPr>
          <a:xfrm>
            <a:off x="3296093" y="1021419"/>
            <a:ext cx="5760000" cy="2892211"/>
          </a:xfrm>
          <a:prstGeom prst="rect">
            <a:avLst/>
          </a:prstGeom>
          <a:ln w="12700">
            <a:solidFill>
              <a:schemeClr val="tx1">
                <a:lumMod val="65000"/>
                <a:lumOff val="35000"/>
              </a:schemeClr>
            </a:solidFill>
            <a:prstDash val="solid"/>
          </a:ln>
        </p:spPr>
      </p:pic>
      <p:pic>
        <p:nvPicPr>
          <p:cNvPr id="9" name="image8.png" descr="Diagram&#10;&#10;Description automatically generated">
            <a:extLst>
              <a:ext uri="{FF2B5EF4-FFF2-40B4-BE49-F238E27FC236}">
                <a16:creationId xmlns:a16="http://schemas.microsoft.com/office/drawing/2014/main" id="{709B6BE7-AE74-B896-5F34-098670D696D9}"/>
              </a:ext>
            </a:extLst>
          </p:cNvPr>
          <p:cNvPicPr>
            <a:picLocks noChangeAspect="1"/>
          </p:cNvPicPr>
          <p:nvPr/>
        </p:nvPicPr>
        <p:blipFill>
          <a:blip r:embed="rId3"/>
          <a:srcRect/>
          <a:stretch>
            <a:fillRect/>
          </a:stretch>
        </p:blipFill>
        <p:spPr>
          <a:xfrm>
            <a:off x="3296093" y="4009774"/>
            <a:ext cx="5760000" cy="2047899"/>
          </a:xfrm>
          <a:prstGeom prst="rect">
            <a:avLst/>
          </a:prstGeom>
          <a:ln w="12700">
            <a:solidFill>
              <a:schemeClr val="tx1">
                <a:lumMod val="65000"/>
                <a:lumOff val="35000"/>
              </a:schemeClr>
            </a:solidFill>
            <a:prstDash val="solid"/>
          </a:ln>
        </p:spPr>
      </p:pic>
      <p:pic>
        <p:nvPicPr>
          <p:cNvPr id="10" name="Picture 2" descr="University Marks | Strategic Communications and Marketing">
            <a:extLst>
              <a:ext uri="{FF2B5EF4-FFF2-40B4-BE49-F238E27FC236}">
                <a16:creationId xmlns:a16="http://schemas.microsoft.com/office/drawing/2014/main" id="{6B4E9D3A-366C-835A-DA80-1922189A20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524" b="26292"/>
          <a:stretch/>
        </p:blipFill>
        <p:spPr bwMode="auto">
          <a:xfrm>
            <a:off x="9360698" y="150006"/>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CFFF4A-A615-B3E6-F55A-54A2913B74D7}"/>
              </a:ext>
            </a:extLst>
          </p:cNvPr>
          <p:cNvSpPr/>
          <p:nvPr/>
        </p:nvSpPr>
        <p:spPr>
          <a:xfrm>
            <a:off x="821708" y="1021419"/>
            <a:ext cx="2474385" cy="772263"/>
          </a:xfrm>
          <a:prstGeom prst="rect">
            <a:avLst/>
          </a:prstGeom>
        </p:spPr>
        <p:style>
          <a:lnRef idx="2">
            <a:schemeClr val="dk1">
              <a:shade val="50000"/>
            </a:schemeClr>
          </a:lnRef>
          <a:fillRef idx="1">
            <a:schemeClr val="dk1"/>
          </a:fillRef>
          <a:effectRef idx="0">
            <a:schemeClr val="dk1"/>
          </a:effectRef>
          <a:fontRef idx="minor">
            <a:schemeClr val="lt1"/>
          </a:fontRef>
        </p:style>
        <p:txBody>
          <a:bodyPr lIns="72000" tIns="36000" rIns="36000" bIns="36000" rtlCol="0" anchor="ctr"/>
          <a:lstStyle/>
          <a:p>
            <a:pPr marL="342900" indent="-342900">
              <a:buSzPct val="100000"/>
              <a:buFont typeface="+mj-lt"/>
              <a:buAutoNum type="arabicPeriod" startAt="2"/>
            </a:pPr>
            <a:r>
              <a:rPr lang="en-IN" sz="1600" dirty="0"/>
              <a:t>DATA UNDERSTANDING</a:t>
            </a:r>
            <a:endParaRPr lang="en-US" sz="1600" dirty="0"/>
          </a:p>
        </p:txBody>
      </p:sp>
      <p:sp>
        <p:nvSpPr>
          <p:cNvPr id="12" name="Rectangle 11">
            <a:extLst>
              <a:ext uri="{FF2B5EF4-FFF2-40B4-BE49-F238E27FC236}">
                <a16:creationId xmlns:a16="http://schemas.microsoft.com/office/drawing/2014/main" id="{A7814778-6D2E-48F8-A948-8794824D3B52}"/>
              </a:ext>
            </a:extLst>
          </p:cNvPr>
          <p:cNvSpPr/>
          <p:nvPr/>
        </p:nvSpPr>
        <p:spPr>
          <a:xfrm>
            <a:off x="821708" y="4009774"/>
            <a:ext cx="2474385" cy="772263"/>
          </a:xfrm>
          <a:prstGeom prst="rect">
            <a:avLst/>
          </a:prstGeom>
        </p:spPr>
        <p:style>
          <a:lnRef idx="2">
            <a:schemeClr val="dk1">
              <a:shade val="50000"/>
            </a:schemeClr>
          </a:lnRef>
          <a:fillRef idx="1">
            <a:schemeClr val="dk1"/>
          </a:fillRef>
          <a:effectRef idx="0">
            <a:schemeClr val="dk1"/>
          </a:effectRef>
          <a:fontRef idx="minor">
            <a:schemeClr val="lt1"/>
          </a:fontRef>
        </p:style>
        <p:txBody>
          <a:bodyPr lIns="72000" tIns="36000" rIns="36000" bIns="36000" rtlCol="0" anchor="ctr"/>
          <a:lstStyle/>
          <a:p>
            <a:pPr marL="342900" indent="-342900">
              <a:buSzPct val="100000"/>
              <a:buFont typeface="+mj-lt"/>
              <a:buAutoNum type="arabicPeriod" startAt="3"/>
            </a:pPr>
            <a:r>
              <a:rPr lang="en-IN" sz="1600" dirty="0"/>
              <a:t>DATA PREPARATION</a:t>
            </a:r>
            <a:endParaRPr lang="en-US" sz="1600" dirty="0"/>
          </a:p>
        </p:txBody>
      </p:sp>
      <p:sp>
        <p:nvSpPr>
          <p:cNvPr id="14" name="TextBox 13">
            <a:extLst>
              <a:ext uri="{FF2B5EF4-FFF2-40B4-BE49-F238E27FC236}">
                <a16:creationId xmlns:a16="http://schemas.microsoft.com/office/drawing/2014/main" id="{C64C8658-70AD-81C2-E4AB-607539D52961}"/>
              </a:ext>
            </a:extLst>
          </p:cNvPr>
          <p:cNvSpPr txBox="1"/>
          <p:nvPr/>
        </p:nvSpPr>
        <p:spPr>
          <a:xfrm>
            <a:off x="747282" y="5921608"/>
            <a:ext cx="4079901" cy="230832"/>
          </a:xfrm>
          <a:prstGeom prst="rect">
            <a:avLst/>
          </a:prstGeom>
          <a:noFill/>
        </p:spPr>
        <p:txBody>
          <a:bodyPr wrap="square" rtlCol="0">
            <a:spAutoFit/>
          </a:bodyPr>
          <a:lstStyle/>
          <a:p>
            <a:r>
              <a:rPr lang="en-IN" sz="900" dirty="0"/>
              <a:t>Note: WBS Structure created using </a:t>
            </a:r>
            <a:r>
              <a:rPr lang="en-IN" sz="900" dirty="0" err="1">
                <a:hlinkClick r:id="rId5"/>
              </a:rPr>
              <a:t>ClickUp</a:t>
            </a:r>
            <a:r>
              <a:rPr lang="en-IN" sz="900" dirty="0"/>
              <a:t> tool </a:t>
            </a:r>
            <a:endParaRPr lang="en-US" sz="900" dirty="0"/>
          </a:p>
        </p:txBody>
      </p:sp>
    </p:spTree>
    <p:extLst>
      <p:ext uri="{BB962C8B-B14F-4D97-AF65-F5344CB8AC3E}">
        <p14:creationId xmlns:p14="http://schemas.microsoft.com/office/powerpoint/2010/main" val="85282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12</a:t>
            </a:fld>
            <a:endParaRPr lang="en-US"/>
          </a:p>
        </p:txBody>
      </p:sp>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WORK BREAKDOWN STRUCTURE (3/3)</a:t>
            </a:r>
            <a:endParaRPr lang="en-US" dirty="0"/>
          </a:p>
        </p:txBody>
      </p:sp>
      <p:pic>
        <p:nvPicPr>
          <p:cNvPr id="9" name="image7.png" descr="Diagram&#10;&#10;Description automatically generated">
            <a:extLst>
              <a:ext uri="{FF2B5EF4-FFF2-40B4-BE49-F238E27FC236}">
                <a16:creationId xmlns:a16="http://schemas.microsoft.com/office/drawing/2014/main" id="{A1DFD67D-CCB5-610A-DD73-86A8B5E6A614}"/>
              </a:ext>
            </a:extLst>
          </p:cNvPr>
          <p:cNvPicPr>
            <a:picLocks noChangeAspect="1"/>
          </p:cNvPicPr>
          <p:nvPr/>
        </p:nvPicPr>
        <p:blipFill>
          <a:blip r:embed="rId2"/>
          <a:srcRect/>
          <a:stretch>
            <a:fillRect/>
          </a:stretch>
        </p:blipFill>
        <p:spPr>
          <a:xfrm>
            <a:off x="3296093" y="1052785"/>
            <a:ext cx="6300000" cy="2638836"/>
          </a:xfrm>
          <a:prstGeom prst="rect">
            <a:avLst/>
          </a:prstGeom>
          <a:ln w="12700">
            <a:solidFill>
              <a:schemeClr val="tx1">
                <a:lumMod val="65000"/>
                <a:lumOff val="35000"/>
              </a:schemeClr>
            </a:solidFill>
            <a:prstDash val="solid"/>
          </a:ln>
        </p:spPr>
      </p:pic>
      <p:pic>
        <p:nvPicPr>
          <p:cNvPr id="10" name="image3.png" descr="Diagram&#10;&#10;Description automatically generated with medium confidence">
            <a:extLst>
              <a:ext uri="{FF2B5EF4-FFF2-40B4-BE49-F238E27FC236}">
                <a16:creationId xmlns:a16="http://schemas.microsoft.com/office/drawing/2014/main" id="{A389FCE6-C5DB-8619-4788-581F32881CBE}"/>
              </a:ext>
            </a:extLst>
          </p:cNvPr>
          <p:cNvPicPr>
            <a:picLocks noChangeAspect="1"/>
          </p:cNvPicPr>
          <p:nvPr/>
        </p:nvPicPr>
        <p:blipFill>
          <a:blip r:embed="rId3"/>
          <a:srcRect/>
          <a:stretch>
            <a:fillRect/>
          </a:stretch>
        </p:blipFill>
        <p:spPr>
          <a:xfrm>
            <a:off x="3296093" y="3787232"/>
            <a:ext cx="6300000" cy="2253527"/>
          </a:xfrm>
          <a:prstGeom prst="rect">
            <a:avLst/>
          </a:prstGeom>
          <a:ln w="12700">
            <a:solidFill>
              <a:schemeClr val="tx1">
                <a:lumMod val="65000"/>
                <a:lumOff val="35000"/>
              </a:schemeClr>
            </a:solidFill>
            <a:prstDash val="solid"/>
          </a:ln>
        </p:spPr>
      </p:pic>
      <p:pic>
        <p:nvPicPr>
          <p:cNvPr id="11" name="Picture 2" descr="University Marks | Strategic Communications and Marketing">
            <a:extLst>
              <a:ext uri="{FF2B5EF4-FFF2-40B4-BE49-F238E27FC236}">
                <a16:creationId xmlns:a16="http://schemas.microsoft.com/office/drawing/2014/main" id="{145549D3-6EC4-934A-90E4-2BEA0E4D9B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524" b="26292"/>
          <a:stretch/>
        </p:blipFill>
        <p:spPr bwMode="auto">
          <a:xfrm>
            <a:off x="9360698" y="150006"/>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BF805F5-3AAE-D09A-37D8-E443FC2929FE}"/>
              </a:ext>
            </a:extLst>
          </p:cNvPr>
          <p:cNvSpPr/>
          <p:nvPr/>
        </p:nvSpPr>
        <p:spPr>
          <a:xfrm>
            <a:off x="821708" y="1052785"/>
            <a:ext cx="2474385" cy="772263"/>
          </a:xfrm>
          <a:prstGeom prst="rect">
            <a:avLst/>
          </a:prstGeom>
        </p:spPr>
        <p:style>
          <a:lnRef idx="2">
            <a:schemeClr val="dk1">
              <a:shade val="50000"/>
            </a:schemeClr>
          </a:lnRef>
          <a:fillRef idx="1">
            <a:schemeClr val="dk1"/>
          </a:fillRef>
          <a:effectRef idx="0">
            <a:schemeClr val="dk1"/>
          </a:effectRef>
          <a:fontRef idx="minor">
            <a:schemeClr val="lt1"/>
          </a:fontRef>
        </p:style>
        <p:txBody>
          <a:bodyPr lIns="72000" tIns="36000" rIns="36000" bIns="36000" rtlCol="0" anchor="ctr"/>
          <a:lstStyle/>
          <a:p>
            <a:pPr marL="342900" indent="-342900">
              <a:buSzPct val="100000"/>
              <a:buFont typeface="+mj-lt"/>
              <a:buAutoNum type="arabicPeriod" startAt="4"/>
            </a:pPr>
            <a:r>
              <a:rPr lang="en-IN" sz="1600" dirty="0"/>
              <a:t>MODEL DEVELOPMENT</a:t>
            </a:r>
            <a:endParaRPr lang="en-US" sz="1600" dirty="0"/>
          </a:p>
        </p:txBody>
      </p:sp>
      <p:sp>
        <p:nvSpPr>
          <p:cNvPr id="14" name="Rectangle 13">
            <a:extLst>
              <a:ext uri="{FF2B5EF4-FFF2-40B4-BE49-F238E27FC236}">
                <a16:creationId xmlns:a16="http://schemas.microsoft.com/office/drawing/2014/main" id="{402F5D47-879C-AD51-3AB0-DBF502E4ABF8}"/>
              </a:ext>
            </a:extLst>
          </p:cNvPr>
          <p:cNvSpPr/>
          <p:nvPr/>
        </p:nvSpPr>
        <p:spPr>
          <a:xfrm>
            <a:off x="821708" y="3787232"/>
            <a:ext cx="2474385" cy="772263"/>
          </a:xfrm>
          <a:prstGeom prst="rect">
            <a:avLst/>
          </a:prstGeom>
        </p:spPr>
        <p:style>
          <a:lnRef idx="2">
            <a:schemeClr val="dk1">
              <a:shade val="50000"/>
            </a:schemeClr>
          </a:lnRef>
          <a:fillRef idx="1">
            <a:schemeClr val="dk1"/>
          </a:fillRef>
          <a:effectRef idx="0">
            <a:schemeClr val="dk1"/>
          </a:effectRef>
          <a:fontRef idx="minor">
            <a:schemeClr val="lt1"/>
          </a:fontRef>
        </p:style>
        <p:txBody>
          <a:bodyPr lIns="72000" tIns="36000" rIns="36000" bIns="36000" rtlCol="0" anchor="ctr"/>
          <a:lstStyle/>
          <a:p>
            <a:pPr marL="342900" indent="-342900">
              <a:buSzPct val="100000"/>
              <a:buFont typeface="+mj-lt"/>
              <a:buAutoNum type="arabicPeriod" startAt="5"/>
            </a:pPr>
            <a:r>
              <a:rPr lang="en-IN" sz="1600" dirty="0"/>
              <a:t>MODEL EVALUATION</a:t>
            </a:r>
            <a:endParaRPr lang="en-US" sz="1600" dirty="0"/>
          </a:p>
        </p:txBody>
      </p:sp>
      <p:sp>
        <p:nvSpPr>
          <p:cNvPr id="16" name="TextBox 15">
            <a:extLst>
              <a:ext uri="{FF2B5EF4-FFF2-40B4-BE49-F238E27FC236}">
                <a16:creationId xmlns:a16="http://schemas.microsoft.com/office/drawing/2014/main" id="{3C278889-81EA-B132-EBA4-9CAE4306A99A}"/>
              </a:ext>
            </a:extLst>
          </p:cNvPr>
          <p:cNvSpPr txBox="1"/>
          <p:nvPr/>
        </p:nvSpPr>
        <p:spPr>
          <a:xfrm>
            <a:off x="747282" y="5921608"/>
            <a:ext cx="4079901" cy="230832"/>
          </a:xfrm>
          <a:prstGeom prst="rect">
            <a:avLst/>
          </a:prstGeom>
          <a:noFill/>
        </p:spPr>
        <p:txBody>
          <a:bodyPr wrap="square" rtlCol="0">
            <a:spAutoFit/>
          </a:bodyPr>
          <a:lstStyle/>
          <a:p>
            <a:r>
              <a:rPr lang="en-IN" sz="900" dirty="0"/>
              <a:t>Note: WBS Structure created using </a:t>
            </a:r>
            <a:r>
              <a:rPr lang="en-IN" sz="900" dirty="0" err="1">
                <a:hlinkClick r:id="rId5"/>
              </a:rPr>
              <a:t>ClickUp</a:t>
            </a:r>
            <a:r>
              <a:rPr lang="en-IN" sz="900" dirty="0"/>
              <a:t> tool </a:t>
            </a:r>
            <a:endParaRPr lang="en-US" sz="900" dirty="0"/>
          </a:p>
        </p:txBody>
      </p:sp>
    </p:spTree>
    <p:extLst>
      <p:ext uri="{BB962C8B-B14F-4D97-AF65-F5344CB8AC3E}">
        <p14:creationId xmlns:p14="http://schemas.microsoft.com/office/powerpoint/2010/main" val="54687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13</a:t>
            </a:fld>
            <a:endParaRPr lang="en-US"/>
          </a:p>
        </p:txBody>
      </p:sp>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PERT CHART</a:t>
            </a:r>
            <a:endParaRPr lang="en-US" dirty="0"/>
          </a:p>
        </p:txBody>
      </p:sp>
      <p:pic>
        <p:nvPicPr>
          <p:cNvPr id="11" name="Picture 2" descr="University Marks | Strategic Communications and Marketing">
            <a:extLst>
              <a:ext uri="{FF2B5EF4-FFF2-40B4-BE49-F238E27FC236}">
                <a16:creationId xmlns:a16="http://schemas.microsoft.com/office/drawing/2014/main" id="{145549D3-6EC4-934A-90E4-2BEA0E4D9B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24" b="26292"/>
          <a:stretch/>
        </p:blipFill>
        <p:spPr bwMode="auto">
          <a:xfrm>
            <a:off x="9360698" y="150006"/>
            <a:ext cx="2046498" cy="75062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6.png" descr="Graphical user interface, application&#10;&#10;Description automatically generated">
            <a:extLst>
              <a:ext uri="{FF2B5EF4-FFF2-40B4-BE49-F238E27FC236}">
                <a16:creationId xmlns:a16="http://schemas.microsoft.com/office/drawing/2014/main" id="{5F95E482-70B2-0ECE-291A-6129A0FAE02A}"/>
              </a:ext>
            </a:extLst>
          </p:cNvPr>
          <p:cNvPicPr>
            <a:picLocks noChangeAspect="1"/>
          </p:cNvPicPr>
          <p:nvPr/>
        </p:nvPicPr>
        <p:blipFill>
          <a:blip r:embed="rId4"/>
          <a:srcRect/>
          <a:stretch>
            <a:fillRect/>
          </a:stretch>
        </p:blipFill>
        <p:spPr>
          <a:xfrm>
            <a:off x="880150" y="1056651"/>
            <a:ext cx="9963865" cy="4744697"/>
          </a:xfrm>
          <a:prstGeom prst="rect">
            <a:avLst/>
          </a:prstGeom>
          <a:ln w="12700">
            <a:noFill/>
            <a:prstDash val="solid"/>
          </a:ln>
        </p:spPr>
      </p:pic>
      <p:sp>
        <p:nvSpPr>
          <p:cNvPr id="3" name="TextBox 2">
            <a:extLst>
              <a:ext uri="{FF2B5EF4-FFF2-40B4-BE49-F238E27FC236}">
                <a16:creationId xmlns:a16="http://schemas.microsoft.com/office/drawing/2014/main" id="{9F6F5A8A-0D1B-A701-4B4F-9294081126C0}"/>
              </a:ext>
            </a:extLst>
          </p:cNvPr>
          <p:cNvSpPr txBox="1"/>
          <p:nvPr/>
        </p:nvSpPr>
        <p:spPr>
          <a:xfrm>
            <a:off x="747282" y="5921608"/>
            <a:ext cx="4079901" cy="230832"/>
          </a:xfrm>
          <a:prstGeom prst="rect">
            <a:avLst/>
          </a:prstGeom>
          <a:noFill/>
        </p:spPr>
        <p:txBody>
          <a:bodyPr wrap="square" rtlCol="0">
            <a:spAutoFit/>
          </a:bodyPr>
          <a:lstStyle/>
          <a:p>
            <a:r>
              <a:rPr lang="en-IN" sz="900" dirty="0"/>
              <a:t>Note: PERT chart created using </a:t>
            </a:r>
            <a:r>
              <a:rPr lang="en-IN" sz="900" dirty="0" err="1"/>
              <a:t>SmartDraw</a:t>
            </a:r>
            <a:r>
              <a:rPr lang="en-IN" sz="900" dirty="0"/>
              <a:t> tool </a:t>
            </a:r>
            <a:endParaRPr lang="en-US" sz="900" dirty="0"/>
          </a:p>
        </p:txBody>
      </p:sp>
    </p:spTree>
    <p:extLst>
      <p:ext uri="{BB962C8B-B14F-4D97-AF65-F5344CB8AC3E}">
        <p14:creationId xmlns:p14="http://schemas.microsoft.com/office/powerpoint/2010/main" val="250112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14</a:t>
            </a:fld>
            <a:endParaRPr lang="en-US"/>
          </a:p>
        </p:txBody>
      </p:sp>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GANTT CHART</a:t>
            </a:r>
            <a:endParaRPr lang="en-US" dirty="0"/>
          </a:p>
        </p:txBody>
      </p:sp>
      <p:pic>
        <p:nvPicPr>
          <p:cNvPr id="11" name="Picture 2" descr="University Marks | Strategic Communications and Marketing">
            <a:extLst>
              <a:ext uri="{FF2B5EF4-FFF2-40B4-BE49-F238E27FC236}">
                <a16:creationId xmlns:a16="http://schemas.microsoft.com/office/drawing/2014/main" id="{145549D3-6EC4-934A-90E4-2BEA0E4D9B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24" b="26292"/>
          <a:stretch/>
        </p:blipFill>
        <p:spPr bwMode="auto">
          <a:xfrm>
            <a:off x="9360698" y="150006"/>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6F5A8A-0D1B-A701-4B4F-9294081126C0}"/>
              </a:ext>
            </a:extLst>
          </p:cNvPr>
          <p:cNvSpPr txBox="1"/>
          <p:nvPr/>
        </p:nvSpPr>
        <p:spPr>
          <a:xfrm>
            <a:off x="747282" y="5921608"/>
            <a:ext cx="4079901" cy="230832"/>
          </a:xfrm>
          <a:prstGeom prst="rect">
            <a:avLst/>
          </a:prstGeom>
          <a:noFill/>
        </p:spPr>
        <p:txBody>
          <a:bodyPr wrap="square" rtlCol="0">
            <a:spAutoFit/>
          </a:bodyPr>
          <a:lstStyle/>
          <a:p>
            <a:r>
              <a:rPr lang="en-IN" sz="900" dirty="0"/>
              <a:t>Note: Gantt chart created using </a:t>
            </a:r>
            <a:r>
              <a:rPr lang="en-IN" sz="900" dirty="0" err="1">
                <a:hlinkClick r:id="rId4"/>
              </a:rPr>
              <a:t>ClickUp</a:t>
            </a:r>
            <a:r>
              <a:rPr lang="en-IN" sz="900" dirty="0"/>
              <a:t> tool </a:t>
            </a:r>
            <a:endParaRPr lang="en-US" sz="900" dirty="0"/>
          </a:p>
        </p:txBody>
      </p:sp>
      <p:pic>
        <p:nvPicPr>
          <p:cNvPr id="8" name="image11.png" descr="Timeline&#10;&#10;Description automatically generated">
            <a:extLst>
              <a:ext uri="{FF2B5EF4-FFF2-40B4-BE49-F238E27FC236}">
                <a16:creationId xmlns:a16="http://schemas.microsoft.com/office/drawing/2014/main" id="{37B2B2F7-1DEE-8FE2-F7E6-B9532581F8DD}"/>
              </a:ext>
            </a:extLst>
          </p:cNvPr>
          <p:cNvPicPr>
            <a:picLocks noChangeAspect="1"/>
          </p:cNvPicPr>
          <p:nvPr/>
        </p:nvPicPr>
        <p:blipFill>
          <a:blip r:embed="rId5"/>
          <a:srcRect/>
          <a:stretch>
            <a:fillRect/>
          </a:stretch>
        </p:blipFill>
        <p:spPr>
          <a:xfrm>
            <a:off x="858202" y="1097286"/>
            <a:ext cx="10475595" cy="4506072"/>
          </a:xfrm>
          <a:prstGeom prst="rect">
            <a:avLst/>
          </a:prstGeom>
          <a:ln w="12700">
            <a:noFill/>
            <a:prstDash val="solid"/>
          </a:ln>
        </p:spPr>
      </p:pic>
    </p:spTree>
    <p:extLst>
      <p:ext uri="{BB962C8B-B14F-4D97-AF65-F5344CB8AC3E}">
        <p14:creationId xmlns:p14="http://schemas.microsoft.com/office/powerpoint/2010/main" val="404909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startAt="3"/>
            </a:pPr>
            <a:r>
              <a:rPr lang="en-US" dirty="0"/>
              <a:t>Project Literature AND Technology Surveys</a:t>
            </a:r>
          </a:p>
        </p:txBody>
      </p:sp>
      <p:grpSp>
        <p:nvGrpSpPr>
          <p:cNvPr id="3" name="Group 2">
            <a:extLst>
              <a:ext uri="{FF2B5EF4-FFF2-40B4-BE49-F238E27FC236}">
                <a16:creationId xmlns:a16="http://schemas.microsoft.com/office/drawing/2014/main" id="{6F65F440-06D5-6A81-A67E-E696ECC682F6}"/>
              </a:ext>
            </a:extLst>
          </p:cNvPr>
          <p:cNvGrpSpPr/>
          <p:nvPr/>
        </p:nvGrpSpPr>
        <p:grpSpPr>
          <a:xfrm>
            <a:off x="7208876" y="202021"/>
            <a:ext cx="4650941" cy="6113723"/>
            <a:chOff x="7166479" y="214307"/>
            <a:chExt cx="4842192" cy="6415829"/>
          </a:xfrm>
        </p:grpSpPr>
        <p:pic>
          <p:nvPicPr>
            <p:cNvPr id="4" name="Picture 3">
              <a:extLst>
                <a:ext uri="{FF2B5EF4-FFF2-40B4-BE49-F238E27FC236}">
                  <a16:creationId xmlns:a16="http://schemas.microsoft.com/office/drawing/2014/main" id="{D8A77586-9BFD-2898-17AA-351F348420E5}"/>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5" name="Picture 4">
              <a:extLst>
                <a:ext uri="{FF2B5EF4-FFF2-40B4-BE49-F238E27FC236}">
                  <a16:creationId xmlns:a16="http://schemas.microsoft.com/office/drawing/2014/main" id="{7CB10607-97B6-F687-50D0-7AFC91F74CD6}"/>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6" name="Picture 5">
              <a:extLst>
                <a:ext uri="{FF2B5EF4-FFF2-40B4-BE49-F238E27FC236}">
                  <a16:creationId xmlns:a16="http://schemas.microsoft.com/office/drawing/2014/main" id="{DFD6B882-7CC6-1E2A-9957-80C464FAC3F2}"/>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8" name="Picture 7">
              <a:extLst>
                <a:ext uri="{FF2B5EF4-FFF2-40B4-BE49-F238E27FC236}">
                  <a16:creationId xmlns:a16="http://schemas.microsoft.com/office/drawing/2014/main" id="{D374943C-D173-76AB-8C23-1C48DAE2E89D}"/>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10" name="Picture 9">
              <a:extLst>
                <a:ext uri="{FF2B5EF4-FFF2-40B4-BE49-F238E27FC236}">
                  <a16:creationId xmlns:a16="http://schemas.microsoft.com/office/drawing/2014/main" id="{7B6E3992-095F-FA25-181D-49F79FB3CC24}"/>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11" name="Picture 10">
              <a:extLst>
                <a:ext uri="{FF2B5EF4-FFF2-40B4-BE49-F238E27FC236}">
                  <a16:creationId xmlns:a16="http://schemas.microsoft.com/office/drawing/2014/main" id="{A447B03B-6407-4846-5494-7DB37F9CD1E0}"/>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12" name="Picture 11">
              <a:extLst>
                <a:ext uri="{FF2B5EF4-FFF2-40B4-BE49-F238E27FC236}">
                  <a16:creationId xmlns:a16="http://schemas.microsoft.com/office/drawing/2014/main" id="{D6769A8F-C33A-7435-2C3F-ADC13346E282}"/>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13" name="Picture 12">
              <a:extLst>
                <a:ext uri="{FF2B5EF4-FFF2-40B4-BE49-F238E27FC236}">
                  <a16:creationId xmlns:a16="http://schemas.microsoft.com/office/drawing/2014/main" id="{DA86BD8D-AA3E-23DD-B5D0-6F4E2C6E12F3}"/>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14" name="Picture 13">
              <a:extLst>
                <a:ext uri="{FF2B5EF4-FFF2-40B4-BE49-F238E27FC236}">
                  <a16:creationId xmlns:a16="http://schemas.microsoft.com/office/drawing/2014/main" id="{BBDEBF32-10E5-96C4-A3DD-61E6720EB45C}"/>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15" name="Picture 14">
              <a:extLst>
                <a:ext uri="{FF2B5EF4-FFF2-40B4-BE49-F238E27FC236}">
                  <a16:creationId xmlns:a16="http://schemas.microsoft.com/office/drawing/2014/main" id="{A5AA405B-FA0A-16DD-A6F6-EC1A5B9BEB4F}"/>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16" name="Picture 15">
              <a:extLst>
                <a:ext uri="{FF2B5EF4-FFF2-40B4-BE49-F238E27FC236}">
                  <a16:creationId xmlns:a16="http://schemas.microsoft.com/office/drawing/2014/main" id="{EEF0343B-A3A0-E857-2170-E3382A005163}"/>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17" name="Picture 16">
              <a:extLst>
                <a:ext uri="{FF2B5EF4-FFF2-40B4-BE49-F238E27FC236}">
                  <a16:creationId xmlns:a16="http://schemas.microsoft.com/office/drawing/2014/main" id="{A3FBE411-DC37-CA86-A9F9-EECDE35353EB}"/>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8" name="Footer Placeholder 7">
            <a:extLst>
              <a:ext uri="{FF2B5EF4-FFF2-40B4-BE49-F238E27FC236}">
                <a16:creationId xmlns:a16="http://schemas.microsoft.com/office/drawing/2014/main" id="{CB21FB12-19AF-860F-117B-DF5B9D19BF98}"/>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9" name="Date Placeholder 6">
            <a:extLst>
              <a:ext uri="{FF2B5EF4-FFF2-40B4-BE49-F238E27FC236}">
                <a16:creationId xmlns:a16="http://schemas.microsoft.com/office/drawing/2014/main" id="{4536E843-D129-CA76-9C6A-F9366839E279}"/>
              </a:ext>
            </a:extLst>
          </p:cNvPr>
          <p:cNvSpPr>
            <a:spLocks noGrp="1"/>
          </p:cNvSpPr>
          <p:nvPr>
            <p:ph type="dt" sz="half" idx="10"/>
          </p:nvPr>
        </p:nvSpPr>
        <p:spPr>
          <a:xfrm>
            <a:off x="8369448" y="6356350"/>
            <a:ext cx="2592594" cy="365125"/>
          </a:xfrm>
        </p:spPr>
        <p:txBody>
          <a:bodyPr/>
          <a:lstStyle/>
          <a:p>
            <a:r>
              <a:rPr lang="en-US" dirty="0"/>
              <a:t>11/28/2022</a:t>
            </a:r>
          </a:p>
        </p:txBody>
      </p:sp>
      <p:sp>
        <p:nvSpPr>
          <p:cNvPr id="20" name="Slide Number Placeholder 8">
            <a:extLst>
              <a:ext uri="{FF2B5EF4-FFF2-40B4-BE49-F238E27FC236}">
                <a16:creationId xmlns:a16="http://schemas.microsoft.com/office/drawing/2014/main" id="{164ABACC-5F40-0FFF-7E39-37BF37951B6F}"/>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15</a:t>
            </a:fld>
            <a:endParaRPr lang="en-US"/>
          </a:p>
        </p:txBody>
      </p:sp>
    </p:spTree>
    <p:extLst>
      <p:ext uri="{BB962C8B-B14F-4D97-AF65-F5344CB8AC3E}">
        <p14:creationId xmlns:p14="http://schemas.microsoft.com/office/powerpoint/2010/main" val="99748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IN" sz="3200" dirty="0"/>
              <a:t>SUMMARY</a:t>
            </a:r>
            <a:endParaRPr lang="en-US" dirty="0"/>
          </a:p>
        </p:txBody>
      </p:sp>
      <p:sp>
        <p:nvSpPr>
          <p:cNvPr id="3" name="TextBox 2">
            <a:extLst>
              <a:ext uri="{FF2B5EF4-FFF2-40B4-BE49-F238E27FC236}">
                <a16:creationId xmlns:a16="http://schemas.microsoft.com/office/drawing/2014/main" id="{AE0A9A4B-9CC1-A1ED-E32A-BA74E2B92BCC}"/>
              </a:ext>
            </a:extLst>
          </p:cNvPr>
          <p:cNvSpPr txBox="1"/>
          <p:nvPr/>
        </p:nvSpPr>
        <p:spPr>
          <a:xfrm>
            <a:off x="818708" y="1392865"/>
            <a:ext cx="10632558"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We have researched about 10 - 12 research papers where we found that deep learning models are the best suited for image classification. For flood detection and monitoring, social media, UAVs, and satellite images are generally used as the data source We have divided our research into sections based on the source from where the image was captured, like social media, UAV, and satellite imagery, and tried to compare and contrast the techniques used by each author for the practical application of flood detection and monitoring and also the limitations with each dataset.</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From the literature survey we have observed that CNN models like </a:t>
            </a:r>
            <a:r>
              <a:rPr lang="en-US" dirty="0" err="1"/>
              <a:t>ResNet</a:t>
            </a:r>
            <a:r>
              <a:rPr lang="en-US" dirty="0"/>
              <a:t>, </a:t>
            </a:r>
            <a:r>
              <a:rPr lang="en-US" dirty="0" err="1"/>
              <a:t>AlexNet</a:t>
            </a:r>
            <a:r>
              <a:rPr lang="en-US" dirty="0"/>
              <a:t>, </a:t>
            </a:r>
            <a:r>
              <a:rPr lang="en-US" dirty="0" err="1"/>
              <a:t>VGGNet</a:t>
            </a:r>
            <a:r>
              <a:rPr lang="en-US" dirty="0"/>
              <a:t>, </a:t>
            </a:r>
            <a:r>
              <a:rPr lang="en-US" dirty="0" err="1"/>
              <a:t>GoogleNet</a:t>
            </a:r>
            <a:r>
              <a:rPr lang="en-US" dirty="0"/>
              <a:t>, DeepNetV3+ are widely used and the results are compared using metrics accuracy, precision, recall, loss, memory consumption, etc. It is observed that there is no existing best approach for image classification and size, type of the data and expected results should be considered while selecting a model for the required application.</a:t>
            </a:r>
          </a:p>
          <a:p>
            <a:endParaRPr lang="en-US" dirty="0"/>
          </a:p>
          <a:p>
            <a:endParaRPr lang="en-US" dirty="0"/>
          </a:p>
        </p:txBody>
      </p:sp>
    </p:spTree>
    <p:extLst>
      <p:ext uri="{BB962C8B-B14F-4D97-AF65-F5344CB8AC3E}">
        <p14:creationId xmlns:p14="http://schemas.microsoft.com/office/powerpoint/2010/main" val="3132874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IN" sz="3200" dirty="0"/>
              <a:t>SURVEYs</a:t>
            </a:r>
            <a:endParaRPr lang="en-US" dirty="0"/>
          </a:p>
        </p:txBody>
      </p:sp>
      <p:graphicFrame>
        <p:nvGraphicFramePr>
          <p:cNvPr id="30" name="Table 2">
            <a:extLst>
              <a:ext uri="{FF2B5EF4-FFF2-40B4-BE49-F238E27FC236}">
                <a16:creationId xmlns:a16="http://schemas.microsoft.com/office/drawing/2014/main" id="{4FE8D0B8-0DAB-E1A7-B972-0BF867B12178}"/>
              </a:ext>
            </a:extLst>
          </p:cNvPr>
          <p:cNvGraphicFramePr>
            <a:graphicFrameLocks noGrp="1"/>
          </p:cNvGraphicFramePr>
          <p:nvPr>
            <p:extLst>
              <p:ext uri="{D42A27DB-BD31-4B8C-83A1-F6EECF244321}">
                <p14:modId xmlns:p14="http://schemas.microsoft.com/office/powerpoint/2010/main" val="4213998200"/>
              </p:ext>
            </p:extLst>
          </p:nvPr>
        </p:nvGraphicFramePr>
        <p:xfrm>
          <a:off x="808074" y="949876"/>
          <a:ext cx="9941442" cy="5227320"/>
        </p:xfrm>
        <a:graphic>
          <a:graphicData uri="http://schemas.openxmlformats.org/drawingml/2006/table">
            <a:tbl>
              <a:tblPr firstRow="1" bandRow="1">
                <a:tableStyleId>{72833802-FEF1-4C79-8D5D-14CF1EAF98D9}</a:tableStyleId>
              </a:tblPr>
              <a:tblGrid>
                <a:gridCol w="2590663">
                  <a:extLst>
                    <a:ext uri="{9D8B030D-6E8A-4147-A177-3AD203B41FA5}">
                      <a16:colId xmlns:a16="http://schemas.microsoft.com/office/drawing/2014/main" val="756729523"/>
                    </a:ext>
                  </a:extLst>
                </a:gridCol>
                <a:gridCol w="2590663">
                  <a:extLst>
                    <a:ext uri="{9D8B030D-6E8A-4147-A177-3AD203B41FA5}">
                      <a16:colId xmlns:a16="http://schemas.microsoft.com/office/drawing/2014/main" val="1345367944"/>
                    </a:ext>
                  </a:extLst>
                </a:gridCol>
                <a:gridCol w="2169453">
                  <a:extLst>
                    <a:ext uri="{9D8B030D-6E8A-4147-A177-3AD203B41FA5}">
                      <a16:colId xmlns:a16="http://schemas.microsoft.com/office/drawing/2014/main" val="4138680131"/>
                    </a:ext>
                  </a:extLst>
                </a:gridCol>
                <a:gridCol w="2590663">
                  <a:extLst>
                    <a:ext uri="{9D8B030D-6E8A-4147-A177-3AD203B41FA5}">
                      <a16:colId xmlns:a16="http://schemas.microsoft.com/office/drawing/2014/main" val="1899029350"/>
                    </a:ext>
                  </a:extLst>
                </a:gridCol>
              </a:tblGrid>
              <a:tr h="2261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dirty="0">
                          <a:solidFill>
                            <a:schemeClr val="bg1"/>
                          </a:solidFill>
                        </a:rPr>
                        <a:t>Dataset</a:t>
                      </a:r>
                      <a:endParaRPr lang="en-US" sz="11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dirty="0">
                          <a:solidFill>
                            <a:schemeClr val="bg1"/>
                          </a:solidFill>
                        </a:rPr>
                        <a:t>Authors*</a:t>
                      </a:r>
                      <a:endParaRPr lang="en-US" sz="11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1" u="none" strike="noStrike" cap="none" dirty="0">
                          <a:solidFill>
                            <a:schemeClr val="bg1"/>
                          </a:solidFill>
                          <a:effectLst/>
                          <a:sym typeface="Arial"/>
                        </a:rPr>
                        <a:t>Models used</a:t>
                      </a:r>
                      <a:endParaRPr lang="en-US" sz="11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1" u="none" strike="noStrike" cap="none" dirty="0">
                          <a:solidFill>
                            <a:schemeClr val="bg1"/>
                          </a:solidFill>
                          <a:effectLst/>
                          <a:sym typeface="Arial"/>
                        </a:rPr>
                        <a:t>Metrics used</a:t>
                      </a:r>
                      <a:endParaRPr lang="en-US" sz="11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extLst>
                  <a:ext uri="{0D108BD9-81ED-4DB2-BD59-A6C34878D82A}">
                    <a16:rowId xmlns:a16="http://schemas.microsoft.com/office/drawing/2014/main" val="3058283909"/>
                  </a:ext>
                </a:extLst>
              </a:tr>
              <a:tr h="148378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0" u="none" strike="noStrike" cap="none" dirty="0">
                          <a:solidFill>
                            <a:schemeClr val="dk1"/>
                          </a:solidFill>
                          <a:effectLst/>
                          <a:latin typeface="+mj-lt"/>
                          <a:sym typeface="Arial"/>
                        </a:rPr>
                        <a:t>Social media images</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0" u="none" strike="noStrike" cap="none" dirty="0" err="1">
                          <a:solidFill>
                            <a:schemeClr val="dk1"/>
                          </a:solidFill>
                          <a:effectLst/>
                          <a:latin typeface="+mj-lt"/>
                          <a:sym typeface="Arial"/>
                        </a:rPr>
                        <a:t>Alam</a:t>
                      </a:r>
                      <a:r>
                        <a:rPr lang="en-US" sz="1100" b="0" u="none" strike="noStrike" cap="none" dirty="0">
                          <a:solidFill>
                            <a:schemeClr val="dk1"/>
                          </a:solidFill>
                          <a:effectLst/>
                          <a:latin typeface="+mj-lt"/>
                          <a:sym typeface="Arial"/>
                        </a:rPr>
                        <a:t> et al. (2020)</a:t>
                      </a:r>
                    </a:p>
                    <a:p>
                      <a:r>
                        <a:rPr lang="en-US" sz="1100" b="0" u="none" strike="noStrike" cap="none" dirty="0">
                          <a:solidFill>
                            <a:schemeClr val="dk1"/>
                          </a:solidFill>
                          <a:effectLst/>
                          <a:latin typeface="+mj-lt"/>
                          <a:sym typeface="Arial"/>
                        </a:rPr>
                        <a:t>Jony et al. (2019)</a:t>
                      </a:r>
                    </a:p>
                    <a:p>
                      <a:r>
                        <a:rPr lang="en-US" sz="1100" b="0" u="none" strike="noStrike" cap="none" dirty="0">
                          <a:solidFill>
                            <a:schemeClr val="dk1"/>
                          </a:solidFill>
                          <a:effectLst/>
                          <a:latin typeface="+mj-lt"/>
                          <a:sym typeface="Arial"/>
                        </a:rPr>
                        <a:t>Nguyen et al. (2022) </a:t>
                      </a:r>
                    </a:p>
                    <a:p>
                      <a:r>
                        <a:rPr lang="en-US" sz="1100" b="0" u="none" strike="noStrike" cap="none" dirty="0">
                          <a:solidFill>
                            <a:schemeClr val="dk1"/>
                          </a:solidFill>
                          <a:effectLst/>
                          <a:latin typeface="+mj-lt"/>
                          <a:sym typeface="Arial"/>
                        </a:rPr>
                        <a:t>Asif et al. (2021) </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rtl="0"/>
                      <a:r>
                        <a:rPr lang="en-US" sz="1100" b="1" u="none" strike="noStrike" cap="none" dirty="0">
                          <a:solidFill>
                            <a:schemeClr val="accent1"/>
                          </a:solidFill>
                          <a:effectLst/>
                          <a:latin typeface="+mj-lt"/>
                          <a:sym typeface="Arial"/>
                        </a:rPr>
                        <a:t>ResNet18/50/101</a:t>
                      </a:r>
                      <a:endParaRPr lang="en-US" sz="1100" b="1" dirty="0">
                        <a:solidFill>
                          <a:schemeClr val="accent1"/>
                        </a:solidFill>
                        <a:effectLst/>
                        <a:latin typeface="+mj-lt"/>
                      </a:endParaRPr>
                    </a:p>
                    <a:p>
                      <a:pPr rtl="0"/>
                      <a:r>
                        <a:rPr lang="en-US" sz="1100" b="1" u="none" strike="noStrike" cap="none" dirty="0">
                          <a:solidFill>
                            <a:schemeClr val="accent1"/>
                          </a:solidFill>
                          <a:effectLst/>
                          <a:latin typeface="+mj-lt"/>
                          <a:sym typeface="Arial"/>
                        </a:rPr>
                        <a:t>VGG-16</a:t>
                      </a:r>
                      <a:endParaRPr lang="en-US" sz="1100" b="1" dirty="0">
                        <a:solidFill>
                          <a:schemeClr val="accent1"/>
                        </a:solidFill>
                        <a:effectLst/>
                        <a:latin typeface="+mj-lt"/>
                      </a:endParaRPr>
                    </a:p>
                    <a:p>
                      <a:pPr rtl="0"/>
                      <a:r>
                        <a:rPr lang="en-US" sz="1100" b="0" u="none" strike="noStrike" cap="none" dirty="0">
                          <a:solidFill>
                            <a:schemeClr val="dk1"/>
                          </a:solidFill>
                          <a:effectLst/>
                          <a:latin typeface="+mj-lt"/>
                          <a:sym typeface="Arial"/>
                        </a:rPr>
                        <a:t>InceptionNet</a:t>
                      </a:r>
                      <a:endParaRPr lang="en-US" sz="1100" b="0" dirty="0">
                        <a:effectLst/>
                        <a:latin typeface="+mj-lt"/>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AlexNet</a:t>
                      </a:r>
                      <a:endParaRPr lang="en-US" sz="1100" b="1" u="none" strike="noStrike" kern="1200" cap="none" dirty="0">
                        <a:solidFill>
                          <a:schemeClr val="accent1"/>
                        </a:solidFill>
                        <a:effectLst/>
                        <a:latin typeface="+mj-lt"/>
                        <a:ea typeface="+mn-ea"/>
                        <a:cs typeface="+mn-cs"/>
                      </a:endParaRPr>
                    </a:p>
                    <a:p>
                      <a:pPr rtl="0"/>
                      <a:r>
                        <a:rPr lang="en-US" sz="1100" b="0" u="none" strike="noStrike" cap="none" dirty="0">
                          <a:solidFill>
                            <a:schemeClr val="dk1"/>
                          </a:solidFill>
                          <a:effectLst/>
                          <a:latin typeface="+mj-lt"/>
                          <a:sym typeface="Arial"/>
                        </a:rPr>
                        <a:t>DenseNet</a:t>
                      </a:r>
                      <a:endParaRPr lang="en-US" sz="1100" b="0" dirty="0">
                        <a:effectLst/>
                        <a:latin typeface="+mj-lt"/>
                      </a:endParaRPr>
                    </a:p>
                    <a:p>
                      <a:pPr rtl="0"/>
                      <a:r>
                        <a:rPr lang="en-US" sz="1100" b="0" u="none" strike="noStrike" cap="none" dirty="0">
                          <a:solidFill>
                            <a:schemeClr val="dk1"/>
                          </a:solidFill>
                          <a:effectLst/>
                          <a:latin typeface="+mj-lt"/>
                          <a:sym typeface="Arial"/>
                        </a:rPr>
                        <a:t>SqueezeNet</a:t>
                      </a:r>
                      <a:endParaRPr lang="en-US" sz="1100" b="0" dirty="0">
                        <a:effectLst/>
                        <a:latin typeface="+mj-lt"/>
                      </a:endParaRPr>
                    </a:p>
                    <a:p>
                      <a:pPr rtl="0"/>
                      <a:r>
                        <a:rPr lang="en-US" sz="1100" b="0" u="none" strike="noStrike" cap="none" dirty="0" err="1">
                          <a:solidFill>
                            <a:schemeClr val="dk1"/>
                          </a:solidFill>
                          <a:effectLst/>
                          <a:latin typeface="+mj-lt"/>
                          <a:sym typeface="Arial"/>
                        </a:rPr>
                        <a:t>MobNet</a:t>
                      </a:r>
                      <a:r>
                        <a:rPr lang="en-US" sz="1100" b="0" u="none" strike="noStrike" cap="none" dirty="0">
                          <a:solidFill>
                            <a:schemeClr val="dk1"/>
                          </a:solidFill>
                          <a:effectLst/>
                          <a:latin typeface="+mj-lt"/>
                          <a:sym typeface="Arial"/>
                        </a:rPr>
                        <a:t>(v2)</a:t>
                      </a:r>
                      <a:endParaRPr lang="en-US" sz="1100" b="0" dirty="0">
                        <a:effectLst/>
                        <a:latin typeface="+mj-lt"/>
                      </a:endParaRPr>
                    </a:p>
                    <a:p>
                      <a:pPr rtl="0"/>
                      <a:r>
                        <a:rPr lang="en-US" sz="1100" b="0" u="none" strike="noStrike" cap="none" dirty="0" err="1">
                          <a:solidFill>
                            <a:schemeClr val="dk1"/>
                          </a:solidFill>
                          <a:effectLst/>
                          <a:latin typeface="+mj-lt"/>
                          <a:sym typeface="Arial"/>
                        </a:rPr>
                        <a:t>EffiNet</a:t>
                      </a:r>
                      <a:r>
                        <a:rPr lang="en-US" sz="1100" b="0" u="none" strike="noStrike" cap="none" dirty="0">
                          <a:solidFill>
                            <a:schemeClr val="dk1"/>
                          </a:solidFill>
                          <a:effectLst/>
                          <a:latin typeface="+mj-lt"/>
                          <a:sym typeface="Arial"/>
                        </a:rPr>
                        <a:t> (b1)</a:t>
                      </a:r>
                    </a:p>
                    <a:p>
                      <a:pPr marL="0" algn="l" defTabSz="914400" rtl="0" eaLnBrk="1" latinLnBrk="0" hangingPunct="1"/>
                      <a:r>
                        <a:rPr lang="en-US" sz="1100" b="1" u="none" strike="noStrike" kern="1200" cap="none" dirty="0" err="1">
                          <a:solidFill>
                            <a:schemeClr val="accent1"/>
                          </a:solidFill>
                          <a:effectLst/>
                          <a:latin typeface="+mj-lt"/>
                          <a:ea typeface="+mn-ea"/>
                          <a:cs typeface="+mn-cs"/>
                          <a:sym typeface="Arial"/>
                        </a:rPr>
                        <a:t>GoogleNet</a:t>
                      </a:r>
                      <a:endParaRPr lang="en-US" sz="1100" b="1" u="none" strike="noStrike" kern="1200" cap="none" dirty="0">
                        <a:solidFill>
                          <a:schemeClr val="accent1"/>
                        </a:solidFill>
                        <a:effectLst/>
                        <a:latin typeface="+mj-lt"/>
                        <a:ea typeface="+mn-ea"/>
                        <a:cs typeface="+mn-cs"/>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rtl="0"/>
                      <a:r>
                        <a:rPr lang="en-US" sz="1100" b="0" u="none" strike="noStrike" cap="none" dirty="0">
                          <a:solidFill>
                            <a:schemeClr val="dk1"/>
                          </a:solidFill>
                          <a:effectLst/>
                          <a:latin typeface="+mj-lt"/>
                          <a:sym typeface="Arial"/>
                        </a:rPr>
                        <a:t>#L(P) - Number Of Layers And Parameters Used </a:t>
                      </a:r>
                      <a:endParaRPr lang="en-US" sz="1100" b="0" dirty="0">
                        <a:effectLst/>
                        <a:latin typeface="+mj-lt"/>
                      </a:endParaRPr>
                    </a:p>
                    <a:p>
                      <a:pPr rtl="0"/>
                      <a:r>
                        <a:rPr lang="en-US" sz="1100" b="0" u="none" strike="noStrike" cap="none" dirty="0">
                          <a:solidFill>
                            <a:schemeClr val="dk1"/>
                          </a:solidFill>
                          <a:effectLst/>
                          <a:latin typeface="+mj-lt"/>
                          <a:sym typeface="Arial"/>
                        </a:rPr>
                        <a:t>Mem. - Memory Consumption</a:t>
                      </a:r>
                      <a:endParaRPr lang="en-US" sz="1100" b="0" dirty="0">
                        <a:effectLst/>
                        <a:latin typeface="+mj-lt"/>
                      </a:endParaRPr>
                    </a:p>
                    <a:p>
                      <a:pPr rtl="0"/>
                      <a:r>
                        <a:rPr lang="en-US" sz="1100" b="0" u="none" strike="noStrike" cap="none" dirty="0">
                          <a:solidFill>
                            <a:schemeClr val="dk1"/>
                          </a:solidFill>
                          <a:effectLst/>
                          <a:latin typeface="+mj-lt"/>
                          <a:sym typeface="Arial"/>
                        </a:rPr>
                        <a:t>Mean Average Precision(MAP)</a:t>
                      </a:r>
                      <a:endParaRPr lang="en-US" sz="1100" b="0" dirty="0">
                        <a:effectLst/>
                        <a:latin typeface="+mj-lt"/>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Accuracy</a:t>
                      </a:r>
                      <a:endParaRPr lang="en-US" sz="1100" b="1" u="none" strike="noStrike" kern="1200" cap="none" dirty="0">
                        <a:solidFill>
                          <a:schemeClr val="accent1"/>
                        </a:solidFill>
                        <a:effectLst/>
                        <a:latin typeface="+mj-lt"/>
                        <a:ea typeface="+mn-ea"/>
                        <a:cs typeface="+mn-cs"/>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Precision</a:t>
                      </a: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Recall</a:t>
                      </a: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 F1</a:t>
                      </a:r>
                      <a:endParaRPr lang="en-US" sz="1100" b="1" u="none" strike="noStrike" kern="1200" cap="none" dirty="0">
                        <a:solidFill>
                          <a:schemeClr val="accent1"/>
                        </a:solidFill>
                        <a:effectLst/>
                        <a:latin typeface="+mj-lt"/>
                        <a:ea typeface="+mn-ea"/>
                        <a:cs typeface="+mn-cs"/>
                      </a:endParaRPr>
                    </a:p>
                  </a:txBody>
                  <a:tcPr/>
                </a:tc>
                <a:extLst>
                  <a:ext uri="{0D108BD9-81ED-4DB2-BD59-A6C34878D82A}">
                    <a16:rowId xmlns:a16="http://schemas.microsoft.com/office/drawing/2014/main" val="1314546460"/>
                  </a:ext>
                </a:extLst>
              </a:tr>
              <a:tr h="16392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dirty="0">
                          <a:latin typeface="+mj-lt"/>
                        </a:rPr>
                        <a:t>Satellite Images</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u="none" strike="noStrike" cap="none" dirty="0">
                          <a:solidFill>
                            <a:schemeClr val="dk1"/>
                          </a:solidFill>
                          <a:effectLst/>
                          <a:latin typeface="+mj-lt"/>
                          <a:sym typeface="Arial"/>
                        </a:rPr>
                        <a:t>Montello et al. (2022)</a:t>
                      </a:r>
                      <a:endParaRPr lang="en-US" sz="1100" dirty="0">
                        <a:latin typeface="+mj-lt"/>
                      </a:endParaRPr>
                    </a:p>
                    <a:p>
                      <a:r>
                        <a:rPr lang="en-US" sz="1100" b="0" u="none" strike="noStrike" cap="none" dirty="0" err="1">
                          <a:solidFill>
                            <a:schemeClr val="dk1"/>
                          </a:solidFill>
                          <a:effectLst/>
                          <a:latin typeface="+mj-lt"/>
                          <a:sym typeface="Arial"/>
                        </a:rPr>
                        <a:t>Bocanegra</a:t>
                      </a:r>
                      <a:r>
                        <a:rPr lang="en-US" sz="1100" b="0" u="none" strike="noStrike" cap="none" dirty="0">
                          <a:solidFill>
                            <a:schemeClr val="dk1"/>
                          </a:solidFill>
                          <a:effectLst/>
                          <a:latin typeface="+mj-lt"/>
                          <a:sym typeface="Arial"/>
                        </a:rPr>
                        <a:t> and Haddad (2021)</a:t>
                      </a:r>
                    </a:p>
                    <a:p>
                      <a:r>
                        <a:rPr lang="en-US" sz="1100" b="0" u="none" strike="noStrike" cap="none" dirty="0" err="1">
                          <a:solidFill>
                            <a:schemeClr val="dk1"/>
                          </a:solidFill>
                          <a:effectLst/>
                          <a:latin typeface="+mj-lt"/>
                          <a:sym typeface="Arial"/>
                        </a:rPr>
                        <a:t>Drakonakis</a:t>
                      </a:r>
                      <a:r>
                        <a:rPr lang="en-US" sz="1100" b="0" u="none" strike="noStrike" cap="none" dirty="0">
                          <a:solidFill>
                            <a:schemeClr val="dk1"/>
                          </a:solidFill>
                          <a:effectLst/>
                          <a:latin typeface="+mj-lt"/>
                          <a:sym typeface="Arial"/>
                        </a:rPr>
                        <a:t> et al. (2022)</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rtl="0"/>
                      <a:r>
                        <a:rPr lang="en-US" sz="1100" b="0" u="none" strike="noStrike" cap="none" dirty="0">
                          <a:solidFill>
                            <a:schemeClr val="dk1"/>
                          </a:solidFill>
                          <a:effectLst/>
                          <a:latin typeface="+mj-lt"/>
                          <a:sym typeface="Arial"/>
                        </a:rPr>
                        <a:t>ResNet50 and </a:t>
                      </a:r>
                      <a:r>
                        <a:rPr lang="en-US" sz="1100" b="0" u="none" strike="noStrike" cap="none" dirty="0" err="1">
                          <a:solidFill>
                            <a:schemeClr val="dk1"/>
                          </a:solidFill>
                          <a:effectLst/>
                          <a:latin typeface="+mj-lt"/>
                          <a:sym typeface="Arial"/>
                        </a:rPr>
                        <a:t>UNet</a:t>
                      </a:r>
                      <a:endParaRPr lang="en-US" sz="1100" b="0" dirty="0">
                        <a:effectLst/>
                        <a:latin typeface="+mj-lt"/>
                      </a:endParaRPr>
                    </a:p>
                    <a:p>
                      <a:pPr rtl="0"/>
                      <a:r>
                        <a:rPr lang="en-US" sz="1100" b="0" u="none" strike="noStrike" cap="none" dirty="0">
                          <a:solidFill>
                            <a:schemeClr val="dk1"/>
                          </a:solidFill>
                          <a:effectLst/>
                          <a:latin typeface="+mj-lt"/>
                          <a:sym typeface="Arial"/>
                        </a:rPr>
                        <a:t>ResNet50 and DeepLabV3+</a:t>
                      </a:r>
                      <a:endParaRPr lang="en-US" sz="1100" b="0" dirty="0">
                        <a:effectLst/>
                        <a:latin typeface="+mj-lt"/>
                      </a:endParaRPr>
                    </a:p>
                    <a:p>
                      <a:pPr rtl="0"/>
                      <a:r>
                        <a:rPr lang="en-US" sz="1100" b="0" u="none" strike="noStrike" cap="none" dirty="0">
                          <a:solidFill>
                            <a:schemeClr val="dk1"/>
                          </a:solidFill>
                          <a:effectLst/>
                          <a:latin typeface="+mj-lt"/>
                          <a:sym typeface="Arial"/>
                        </a:rPr>
                        <a:t>TResNet and </a:t>
                      </a:r>
                      <a:r>
                        <a:rPr lang="en-US" sz="1100" b="0" u="none" strike="noStrike" cap="none" dirty="0" err="1">
                          <a:solidFill>
                            <a:schemeClr val="dk1"/>
                          </a:solidFill>
                          <a:effectLst/>
                          <a:latin typeface="+mj-lt"/>
                          <a:sym typeface="Arial"/>
                        </a:rPr>
                        <a:t>UNet</a:t>
                      </a:r>
                      <a:endParaRPr lang="en-US" sz="1100" b="0" dirty="0">
                        <a:effectLst/>
                        <a:latin typeface="+mj-lt"/>
                      </a:endParaRPr>
                    </a:p>
                    <a:p>
                      <a:pPr rtl="0"/>
                      <a:r>
                        <a:rPr lang="en-US" sz="1100" b="0" u="none" strike="noStrike" cap="none" dirty="0">
                          <a:solidFill>
                            <a:schemeClr val="dk1"/>
                          </a:solidFill>
                          <a:effectLst/>
                          <a:latin typeface="+mj-lt"/>
                          <a:sym typeface="Arial"/>
                        </a:rPr>
                        <a:t>TResNet and DeepLabV3+</a:t>
                      </a:r>
                      <a:endParaRPr lang="en-US" sz="1100" b="0" dirty="0">
                        <a:effectLst/>
                        <a:latin typeface="+mj-lt"/>
                      </a:endParaRPr>
                    </a:p>
                    <a:p>
                      <a:pPr rtl="0"/>
                      <a:r>
                        <a:rPr lang="en-US" sz="1100" b="0" u="none" strike="noStrike" cap="none" dirty="0">
                          <a:solidFill>
                            <a:schemeClr val="dk1"/>
                          </a:solidFill>
                          <a:effectLst/>
                          <a:latin typeface="+mj-lt"/>
                          <a:sym typeface="Arial"/>
                        </a:rPr>
                        <a:t>EfficientNet and </a:t>
                      </a:r>
                      <a:r>
                        <a:rPr lang="en-US" sz="1100" b="0" u="none" strike="noStrike" cap="none" dirty="0" err="1">
                          <a:solidFill>
                            <a:schemeClr val="dk1"/>
                          </a:solidFill>
                          <a:effectLst/>
                          <a:latin typeface="+mj-lt"/>
                          <a:sym typeface="Arial"/>
                        </a:rPr>
                        <a:t>UNet</a:t>
                      </a:r>
                      <a:endParaRPr lang="en-US" sz="1100" b="0" dirty="0">
                        <a:effectLst/>
                        <a:latin typeface="+mj-lt"/>
                      </a:endParaRPr>
                    </a:p>
                    <a:p>
                      <a:pPr rtl="0"/>
                      <a:r>
                        <a:rPr lang="en-US" sz="1100" b="0" u="none" strike="noStrike" cap="none" dirty="0">
                          <a:solidFill>
                            <a:schemeClr val="dk1"/>
                          </a:solidFill>
                          <a:effectLst/>
                          <a:latin typeface="+mj-lt"/>
                          <a:sym typeface="Arial"/>
                        </a:rPr>
                        <a:t>​​DenseNet121 and PSPNet</a:t>
                      </a:r>
                      <a:endParaRPr lang="en-US" sz="1100" b="0" dirty="0">
                        <a:effectLst/>
                        <a:latin typeface="+mj-lt"/>
                      </a:endParaRPr>
                    </a:p>
                    <a:p>
                      <a:pPr rtl="0"/>
                      <a:r>
                        <a:rPr lang="en-US" sz="1100" b="0" u="none" strike="noStrike" cap="none" dirty="0">
                          <a:solidFill>
                            <a:schemeClr val="dk1"/>
                          </a:solidFill>
                          <a:effectLst/>
                          <a:latin typeface="+mj-lt"/>
                          <a:sym typeface="Arial"/>
                        </a:rPr>
                        <a:t>DenseNet121 and </a:t>
                      </a:r>
                      <a:r>
                        <a:rPr lang="en-US" sz="1100" b="0" u="none" strike="noStrike" cap="none" dirty="0" err="1">
                          <a:solidFill>
                            <a:schemeClr val="dk1"/>
                          </a:solidFill>
                          <a:effectLst/>
                          <a:latin typeface="+mj-lt"/>
                          <a:sym typeface="Arial"/>
                        </a:rPr>
                        <a:t>UNet</a:t>
                      </a:r>
                      <a:endParaRPr lang="en-US" sz="1100" b="0" dirty="0">
                        <a:effectLst/>
                        <a:latin typeface="+mj-lt"/>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AlexNet</a:t>
                      </a:r>
                      <a:endParaRPr lang="en-US" sz="1100" b="1" u="none" strike="noStrike" kern="1200" cap="none" dirty="0">
                        <a:solidFill>
                          <a:schemeClr val="accent1"/>
                        </a:solidFill>
                        <a:effectLst/>
                        <a:latin typeface="+mj-lt"/>
                        <a:ea typeface="+mn-ea"/>
                        <a:cs typeface="+mn-cs"/>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GoogleNet</a:t>
                      </a:r>
                      <a:endParaRPr lang="en-US" sz="1100" b="1" u="none" strike="noStrike" kern="1200" cap="none" dirty="0">
                        <a:solidFill>
                          <a:schemeClr val="accent1"/>
                        </a:solidFill>
                        <a:effectLst/>
                        <a:latin typeface="+mj-lt"/>
                        <a:ea typeface="+mn-ea"/>
                        <a:cs typeface="+mn-cs"/>
                      </a:endParaRPr>
                    </a:p>
                    <a:p>
                      <a:pPr marL="0" algn="l" defTabSz="914400" rtl="0" eaLnBrk="1" latinLnBrk="0" hangingPunct="1"/>
                      <a:r>
                        <a:rPr lang="en-US" sz="1100" b="1" u="none" strike="noStrike" kern="1200" cap="none" dirty="0" err="1">
                          <a:solidFill>
                            <a:schemeClr val="accent1"/>
                          </a:solidFill>
                          <a:effectLst/>
                          <a:latin typeface="+mj-lt"/>
                          <a:ea typeface="+mn-ea"/>
                          <a:cs typeface="+mn-cs"/>
                          <a:sym typeface="Arial"/>
                        </a:rPr>
                        <a:t>ResNet</a:t>
                      </a:r>
                      <a:endParaRPr lang="en-US" sz="1100" b="1" u="none" strike="noStrike" kern="1200" cap="none" dirty="0">
                        <a:solidFill>
                          <a:schemeClr val="accent1"/>
                        </a:solidFill>
                        <a:effectLst/>
                        <a:latin typeface="+mj-lt"/>
                        <a:ea typeface="+mn-ea"/>
                        <a:cs typeface="+mn-cs"/>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Precision</a:t>
                      </a: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Recall</a:t>
                      </a:r>
                    </a:p>
                    <a:p>
                      <a:r>
                        <a:rPr lang="en-US" sz="1100" b="0" u="none" strike="noStrike" cap="none" dirty="0">
                          <a:solidFill>
                            <a:schemeClr val="dk1"/>
                          </a:solidFill>
                          <a:effectLst/>
                          <a:latin typeface="+mj-lt"/>
                          <a:sym typeface="Arial"/>
                        </a:rPr>
                        <a:t> </a:t>
                      </a:r>
                      <a:r>
                        <a:rPr lang="en-US" sz="1100" b="0" u="none" strike="noStrike" cap="none" dirty="0" err="1">
                          <a:solidFill>
                            <a:schemeClr val="dk1"/>
                          </a:solidFill>
                          <a:effectLst/>
                          <a:latin typeface="+mj-lt"/>
                          <a:sym typeface="Arial"/>
                        </a:rPr>
                        <a:t>IoU</a:t>
                      </a:r>
                      <a:endParaRPr lang="en-US" sz="1100" b="1" u="none" strike="noStrike" cap="none" dirty="0">
                        <a:solidFill>
                          <a:schemeClr val="dk1"/>
                        </a:solidFill>
                        <a:effectLst/>
                        <a:latin typeface="+mj-lt"/>
                        <a:sym typeface="Arial"/>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 F1 score</a:t>
                      </a:r>
                    </a:p>
                    <a:p>
                      <a:r>
                        <a:rPr lang="en-US" sz="1100" b="0" u="none" strike="noStrike" cap="none" dirty="0">
                          <a:solidFill>
                            <a:schemeClr val="dk1"/>
                          </a:solidFill>
                          <a:effectLst/>
                          <a:latin typeface="+mj-lt"/>
                          <a:sym typeface="Arial"/>
                        </a:rPr>
                        <a:t>Specificity</a:t>
                      </a:r>
                      <a:endParaRPr lang="en-US" sz="1100" dirty="0">
                        <a:latin typeface="+mj-lt"/>
                        <a:cs typeface="Times New Roman" panose="02020603050405020304" pitchFamily="18" charset="0"/>
                      </a:endParaRPr>
                    </a:p>
                  </a:txBody>
                  <a:tcPr/>
                </a:tc>
                <a:extLst>
                  <a:ext uri="{0D108BD9-81ED-4DB2-BD59-A6C34878D82A}">
                    <a16:rowId xmlns:a16="http://schemas.microsoft.com/office/drawing/2014/main" val="756395083"/>
                  </a:ext>
                </a:extLst>
              </a:tr>
              <a:tr h="148378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0" u="none" strike="noStrike" cap="none" dirty="0">
                          <a:solidFill>
                            <a:schemeClr val="dk1"/>
                          </a:solidFill>
                          <a:effectLst/>
                          <a:latin typeface="+mj-lt"/>
                          <a:sym typeface="Arial"/>
                        </a:rPr>
                        <a:t>UAV  images</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100" b="0" u="none" strike="noStrike" cap="none" dirty="0" err="1">
                          <a:solidFill>
                            <a:schemeClr val="dk1"/>
                          </a:solidFill>
                          <a:effectLst/>
                          <a:latin typeface="+mj-lt"/>
                          <a:sym typeface="Arial"/>
                        </a:rPr>
                        <a:t>Rahnemoonfar</a:t>
                      </a:r>
                      <a:r>
                        <a:rPr lang="en-US" sz="1100" b="0" u="none" strike="noStrike" cap="none" dirty="0">
                          <a:solidFill>
                            <a:schemeClr val="dk1"/>
                          </a:solidFill>
                          <a:effectLst/>
                          <a:latin typeface="+mj-lt"/>
                          <a:sym typeface="Arial"/>
                        </a:rPr>
                        <a:t> et al. (2021)</a:t>
                      </a:r>
                    </a:p>
                    <a:p>
                      <a:r>
                        <a:rPr lang="en-US" sz="1100" b="0" u="none" strike="noStrike" cap="none" dirty="0" err="1">
                          <a:solidFill>
                            <a:schemeClr val="dk1"/>
                          </a:solidFill>
                          <a:effectLst/>
                          <a:latin typeface="+mj-lt"/>
                          <a:sym typeface="Arial"/>
                        </a:rPr>
                        <a:t>Kyrkou</a:t>
                      </a:r>
                      <a:r>
                        <a:rPr lang="en-US" sz="1100" b="0" u="none" strike="noStrike" cap="none" dirty="0">
                          <a:solidFill>
                            <a:schemeClr val="dk1"/>
                          </a:solidFill>
                          <a:effectLst/>
                          <a:latin typeface="+mj-lt"/>
                          <a:sym typeface="Arial"/>
                        </a:rPr>
                        <a:t> and </a:t>
                      </a:r>
                      <a:r>
                        <a:rPr lang="en-US" sz="1100" b="0" u="none" strike="noStrike" cap="none" dirty="0" err="1">
                          <a:solidFill>
                            <a:schemeClr val="dk1"/>
                          </a:solidFill>
                          <a:effectLst/>
                          <a:latin typeface="+mj-lt"/>
                          <a:sym typeface="Arial"/>
                        </a:rPr>
                        <a:t>Theocharides</a:t>
                      </a:r>
                      <a:r>
                        <a:rPr lang="en-US" sz="1100" b="0" u="none" strike="noStrike" cap="none" dirty="0">
                          <a:solidFill>
                            <a:schemeClr val="dk1"/>
                          </a:solidFill>
                          <a:effectLst/>
                          <a:latin typeface="+mj-lt"/>
                          <a:sym typeface="Arial"/>
                        </a:rPr>
                        <a:t> (2019)</a:t>
                      </a:r>
                    </a:p>
                    <a:p>
                      <a:r>
                        <a:rPr lang="en-US" sz="1100" b="0" u="none" strike="noStrike" cap="none" dirty="0">
                          <a:solidFill>
                            <a:schemeClr val="dk1"/>
                          </a:solidFill>
                          <a:effectLst/>
                          <a:latin typeface="+mj-lt"/>
                          <a:sym typeface="Arial"/>
                        </a:rPr>
                        <a:t>Zhang et al. (2021)</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rtl="0"/>
                      <a:r>
                        <a:rPr lang="en-US" sz="1100" b="0" u="none" strike="noStrike" cap="none" dirty="0">
                          <a:solidFill>
                            <a:schemeClr val="dk1"/>
                          </a:solidFill>
                          <a:effectLst/>
                          <a:latin typeface="+mj-lt"/>
                          <a:sym typeface="Arial"/>
                        </a:rPr>
                        <a:t>ENet</a:t>
                      </a:r>
                      <a:endParaRPr lang="en-US" sz="1100" b="0" dirty="0">
                        <a:effectLst/>
                        <a:latin typeface="+mj-lt"/>
                      </a:endParaRPr>
                    </a:p>
                    <a:p>
                      <a:pPr rtl="0"/>
                      <a:r>
                        <a:rPr lang="en-US" sz="1100" b="0" u="none" strike="noStrike" cap="none" dirty="0">
                          <a:solidFill>
                            <a:schemeClr val="dk1"/>
                          </a:solidFill>
                          <a:effectLst/>
                          <a:latin typeface="+mj-lt"/>
                          <a:sym typeface="Arial"/>
                        </a:rPr>
                        <a:t>DeepLabv3+</a:t>
                      </a:r>
                      <a:endParaRPr lang="en-US" sz="1100" b="0" dirty="0">
                        <a:effectLst/>
                        <a:latin typeface="+mj-lt"/>
                      </a:endParaRPr>
                    </a:p>
                    <a:p>
                      <a:pPr rtl="0"/>
                      <a:r>
                        <a:rPr lang="en-US" sz="1100" b="0" u="none" strike="noStrike" cap="none" dirty="0">
                          <a:solidFill>
                            <a:schemeClr val="dk1"/>
                          </a:solidFill>
                          <a:effectLst/>
                          <a:latin typeface="+mj-lt"/>
                          <a:sym typeface="Arial"/>
                        </a:rPr>
                        <a:t>PSPNet</a:t>
                      </a:r>
                      <a:endParaRPr lang="en-US" sz="1100" b="0" dirty="0">
                        <a:effectLst/>
                        <a:latin typeface="+mj-lt"/>
                      </a:endParaRPr>
                    </a:p>
                    <a:p>
                      <a:pPr rtl="0"/>
                      <a:r>
                        <a:rPr lang="en-US" sz="1100" b="0" u="none" strike="noStrike" cap="none" dirty="0">
                          <a:solidFill>
                            <a:schemeClr val="dk1"/>
                          </a:solidFill>
                          <a:effectLst/>
                          <a:latin typeface="+mj-lt"/>
                          <a:sym typeface="Arial"/>
                        </a:rPr>
                        <a:t>InceptionNetv3</a:t>
                      </a:r>
                      <a:endParaRPr lang="en-US" sz="1100" b="0" dirty="0">
                        <a:effectLst/>
                        <a:latin typeface="+mj-lt"/>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ResNet50</a:t>
                      </a:r>
                      <a:endParaRPr lang="en-US" sz="1100" b="1" u="none" strike="noStrike" kern="1200" cap="none" dirty="0">
                        <a:solidFill>
                          <a:schemeClr val="accent1"/>
                        </a:solidFill>
                        <a:effectLst/>
                        <a:latin typeface="+mj-lt"/>
                        <a:ea typeface="+mn-ea"/>
                        <a:cs typeface="+mn-cs"/>
                      </a:endParaRPr>
                    </a:p>
                    <a:p>
                      <a:pPr rtl="0"/>
                      <a:r>
                        <a:rPr lang="en-US" sz="1100" b="0" u="none" strike="noStrike" cap="none" dirty="0">
                          <a:solidFill>
                            <a:schemeClr val="dk1"/>
                          </a:solidFill>
                          <a:effectLst/>
                          <a:latin typeface="+mj-lt"/>
                          <a:sym typeface="Arial"/>
                        </a:rPr>
                        <a:t>Xception</a:t>
                      </a: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VGG16</a:t>
                      </a:r>
                    </a:p>
                    <a:p>
                      <a:pPr rtl="0"/>
                      <a:r>
                        <a:rPr lang="en-US" sz="1100" b="0" u="none" strike="noStrike" cap="none" dirty="0" err="1">
                          <a:solidFill>
                            <a:schemeClr val="dk1"/>
                          </a:solidFill>
                          <a:effectLst/>
                          <a:latin typeface="+mj-lt"/>
                          <a:sym typeface="Arial"/>
                        </a:rPr>
                        <a:t>ERNet</a:t>
                      </a:r>
                      <a:endParaRPr lang="en-US" sz="1100" b="0" dirty="0">
                        <a:effectLst/>
                        <a:latin typeface="+mj-lt"/>
                      </a:endParaRPr>
                    </a:p>
                    <a:p>
                      <a:pPr rtl="0"/>
                      <a:r>
                        <a:rPr lang="en-US" sz="1100" b="0" u="none" strike="noStrike" cap="none" dirty="0" err="1">
                          <a:solidFill>
                            <a:schemeClr val="dk1"/>
                          </a:solidFill>
                          <a:effectLst/>
                          <a:latin typeface="+mj-lt"/>
                          <a:sym typeface="Arial"/>
                        </a:rPr>
                        <a:t>MobileNet</a:t>
                      </a:r>
                      <a:endParaRPr lang="en-US" sz="1100" dirty="0">
                        <a:latin typeface="+mj-lt"/>
                        <a:cs typeface="Times New Roman" panose="02020603050405020304" pitchFamily="18" charset="0"/>
                      </a:endParaRPr>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rtl="0"/>
                      <a:r>
                        <a:rPr lang="en-US" sz="1100" b="0" u="none" strike="noStrike" cap="none" dirty="0">
                          <a:solidFill>
                            <a:schemeClr val="dk1"/>
                          </a:solidFill>
                          <a:effectLst/>
                          <a:latin typeface="+mj-lt"/>
                          <a:sym typeface="Arial"/>
                        </a:rPr>
                        <a:t>Per-Class Intersection Over Union</a:t>
                      </a:r>
                      <a:endParaRPr lang="en-US" sz="1100" b="0" dirty="0">
                        <a:effectLst/>
                        <a:latin typeface="+mj-lt"/>
                      </a:endParaRPr>
                    </a:p>
                    <a:p>
                      <a:pPr rtl="0"/>
                      <a:r>
                        <a:rPr lang="en-US" sz="1100" b="0" u="none" strike="noStrike" cap="none" dirty="0">
                          <a:solidFill>
                            <a:schemeClr val="dk1"/>
                          </a:solidFill>
                          <a:effectLst/>
                          <a:latin typeface="+mj-lt"/>
                          <a:sym typeface="Arial"/>
                        </a:rPr>
                        <a:t>Mean Value (mIoU)</a:t>
                      </a:r>
                      <a:endParaRPr lang="en-US" sz="1100" b="0" dirty="0">
                        <a:effectLst/>
                        <a:latin typeface="+mj-lt"/>
                      </a:endParaRPr>
                    </a:p>
                    <a:p>
                      <a:pPr marL="0" algn="l" defTabSz="914400" rtl="0" eaLnBrk="1" latinLnBrk="0" hangingPunct="1"/>
                      <a:r>
                        <a:rPr lang="en-US" sz="1100" b="1" u="none" strike="noStrike" kern="1200" cap="none" dirty="0">
                          <a:solidFill>
                            <a:schemeClr val="accent1"/>
                          </a:solidFill>
                          <a:effectLst/>
                          <a:latin typeface="+mj-lt"/>
                          <a:ea typeface="+mn-ea"/>
                          <a:cs typeface="+mn-cs"/>
                          <a:sym typeface="Arial"/>
                        </a:rPr>
                        <a:t>Accuracy</a:t>
                      </a:r>
                      <a:endParaRPr lang="en-US" sz="1100" b="1" u="none" strike="noStrike" kern="1200" cap="none" dirty="0">
                        <a:solidFill>
                          <a:schemeClr val="accent1"/>
                        </a:solidFill>
                        <a:effectLst/>
                        <a:latin typeface="+mj-lt"/>
                        <a:ea typeface="+mn-ea"/>
                        <a:cs typeface="+mn-cs"/>
                      </a:endParaRPr>
                    </a:p>
                    <a:p>
                      <a:r>
                        <a:rPr lang="en-US" sz="1100" b="0" u="none" strike="noStrike" cap="none" dirty="0">
                          <a:solidFill>
                            <a:schemeClr val="dk1"/>
                          </a:solidFill>
                          <a:effectLst/>
                          <a:latin typeface="+mj-lt"/>
                          <a:sym typeface="Arial"/>
                        </a:rPr>
                        <a:t>Processing Time,</a:t>
                      </a:r>
                    </a:p>
                    <a:p>
                      <a:r>
                        <a:rPr lang="en-US" sz="1100" b="0" u="none" strike="noStrike" cap="none" dirty="0">
                          <a:solidFill>
                            <a:schemeClr val="dk1"/>
                          </a:solidFill>
                          <a:effectLst/>
                          <a:latin typeface="+mj-lt"/>
                          <a:sym typeface="Arial"/>
                        </a:rPr>
                        <a:t>Frames-Rate, </a:t>
                      </a:r>
                    </a:p>
                    <a:p>
                      <a:r>
                        <a:rPr lang="en-US" sz="1100" b="0" u="none" strike="noStrike" cap="none" dirty="0">
                          <a:solidFill>
                            <a:schemeClr val="dk1"/>
                          </a:solidFill>
                          <a:effectLst/>
                          <a:latin typeface="+mj-lt"/>
                          <a:sym typeface="Arial"/>
                        </a:rPr>
                        <a:t>Speedup, </a:t>
                      </a:r>
                    </a:p>
                    <a:p>
                      <a:r>
                        <a:rPr lang="en-US" sz="1100" b="0" u="none" strike="noStrike" cap="none" dirty="0">
                          <a:solidFill>
                            <a:schemeClr val="dk1"/>
                          </a:solidFill>
                          <a:effectLst/>
                          <a:latin typeface="+mj-lt"/>
                          <a:sym typeface="Arial"/>
                        </a:rPr>
                        <a:t>Memory</a:t>
                      </a:r>
                      <a:br>
                        <a:rPr lang="en-US" sz="1100" dirty="0">
                          <a:latin typeface="+mj-lt"/>
                        </a:rPr>
                      </a:br>
                      <a:r>
                        <a:rPr lang="en-US" sz="1100" b="1" u="none" strike="noStrike" kern="1200" cap="none" dirty="0">
                          <a:solidFill>
                            <a:schemeClr val="accent1"/>
                          </a:solidFill>
                          <a:effectLst/>
                          <a:latin typeface="+mj-lt"/>
                          <a:ea typeface="+mn-ea"/>
                          <a:cs typeface="+mn-cs"/>
                        </a:rPr>
                        <a:t>F1 score</a:t>
                      </a:r>
                    </a:p>
                  </a:txBody>
                  <a:tcPr/>
                </a:tc>
                <a:extLst>
                  <a:ext uri="{0D108BD9-81ED-4DB2-BD59-A6C34878D82A}">
                    <a16:rowId xmlns:a16="http://schemas.microsoft.com/office/drawing/2014/main" val="585406558"/>
                  </a:ext>
                </a:extLst>
              </a:tr>
            </a:tbl>
          </a:graphicData>
        </a:graphic>
      </p:graphicFrame>
      <p:sp>
        <p:nvSpPr>
          <p:cNvPr id="31" name="TextBox 30">
            <a:extLst>
              <a:ext uri="{FF2B5EF4-FFF2-40B4-BE49-F238E27FC236}">
                <a16:creationId xmlns:a16="http://schemas.microsoft.com/office/drawing/2014/main" id="{1CFD26D3-06B0-9C60-AF09-7685716AE148}"/>
              </a:ext>
            </a:extLst>
          </p:cNvPr>
          <p:cNvSpPr txBox="1"/>
          <p:nvPr/>
        </p:nvSpPr>
        <p:spPr>
          <a:xfrm>
            <a:off x="10846669" y="994716"/>
            <a:ext cx="1074514" cy="600164"/>
          </a:xfrm>
          <a:prstGeom prst="rect">
            <a:avLst/>
          </a:prstGeom>
          <a:noFill/>
          <a:ln>
            <a:solidFill>
              <a:schemeClr val="accent3"/>
            </a:solidFill>
          </a:ln>
        </p:spPr>
        <p:txBody>
          <a:bodyPr wrap="square" rtlCol="0">
            <a:spAutoFit/>
          </a:bodyPr>
          <a:lstStyle/>
          <a:p>
            <a:r>
              <a:rPr lang="en-IN" sz="1100" b="1" dirty="0">
                <a:solidFill>
                  <a:schemeClr val="accent1"/>
                </a:solidFill>
                <a:latin typeface="+mj-lt"/>
              </a:rPr>
              <a:t>Commonly used models and metrics</a:t>
            </a:r>
            <a:endParaRPr lang="en-US" sz="1100" b="1" dirty="0">
              <a:solidFill>
                <a:schemeClr val="accent1"/>
              </a:solidFill>
              <a:latin typeface="+mj-lt"/>
            </a:endParaRPr>
          </a:p>
        </p:txBody>
      </p:sp>
      <p:sp>
        <p:nvSpPr>
          <p:cNvPr id="32" name="TextBox 31">
            <a:extLst>
              <a:ext uri="{FF2B5EF4-FFF2-40B4-BE49-F238E27FC236}">
                <a16:creationId xmlns:a16="http://schemas.microsoft.com/office/drawing/2014/main" id="{A7846C56-3F8E-4AFC-2681-1E134F6E87BF}"/>
              </a:ext>
            </a:extLst>
          </p:cNvPr>
          <p:cNvSpPr txBox="1"/>
          <p:nvPr/>
        </p:nvSpPr>
        <p:spPr>
          <a:xfrm>
            <a:off x="10749515" y="5369443"/>
            <a:ext cx="1171667" cy="646331"/>
          </a:xfrm>
          <a:prstGeom prst="rect">
            <a:avLst/>
          </a:prstGeom>
          <a:noFill/>
        </p:spPr>
        <p:txBody>
          <a:bodyPr wrap="square" rtlCol="0">
            <a:spAutoFit/>
          </a:bodyPr>
          <a:lstStyle/>
          <a:p>
            <a:r>
              <a:rPr lang="en-IN" sz="900" dirty="0"/>
              <a:t>*Details on the papers are provided in the reference slide</a:t>
            </a:r>
            <a:endParaRPr lang="en-US" sz="900" dirty="0"/>
          </a:p>
        </p:txBody>
      </p:sp>
    </p:spTree>
    <p:extLst>
      <p:ext uri="{BB962C8B-B14F-4D97-AF65-F5344CB8AC3E}">
        <p14:creationId xmlns:p14="http://schemas.microsoft.com/office/powerpoint/2010/main" val="282813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startAt="5"/>
            </a:pPr>
            <a:r>
              <a:rPr lang="en-US" dirty="0"/>
              <a:t>PROJECT REQUIRED RESOURCES, TECHNOLOGY AND PLATFORM </a:t>
            </a:r>
          </a:p>
        </p:txBody>
      </p:sp>
      <p:grpSp>
        <p:nvGrpSpPr>
          <p:cNvPr id="3" name="Group 2">
            <a:extLst>
              <a:ext uri="{FF2B5EF4-FFF2-40B4-BE49-F238E27FC236}">
                <a16:creationId xmlns:a16="http://schemas.microsoft.com/office/drawing/2014/main" id="{685C6058-3183-00E4-238E-14F80AD59E48}"/>
              </a:ext>
            </a:extLst>
          </p:cNvPr>
          <p:cNvGrpSpPr/>
          <p:nvPr/>
        </p:nvGrpSpPr>
        <p:grpSpPr>
          <a:xfrm>
            <a:off x="7208876" y="202021"/>
            <a:ext cx="4650941" cy="6113723"/>
            <a:chOff x="7166479" y="214307"/>
            <a:chExt cx="4842192" cy="6415829"/>
          </a:xfrm>
        </p:grpSpPr>
        <p:pic>
          <p:nvPicPr>
            <p:cNvPr id="4" name="Picture 3">
              <a:extLst>
                <a:ext uri="{FF2B5EF4-FFF2-40B4-BE49-F238E27FC236}">
                  <a16:creationId xmlns:a16="http://schemas.microsoft.com/office/drawing/2014/main" id="{FDE83E61-72FA-69CE-5BB1-D4D1916D687C}"/>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5" name="Picture 4">
              <a:extLst>
                <a:ext uri="{FF2B5EF4-FFF2-40B4-BE49-F238E27FC236}">
                  <a16:creationId xmlns:a16="http://schemas.microsoft.com/office/drawing/2014/main" id="{3B2CF3F0-248A-576F-CA9F-7A6941E2519F}"/>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6" name="Picture 5">
              <a:extLst>
                <a:ext uri="{FF2B5EF4-FFF2-40B4-BE49-F238E27FC236}">
                  <a16:creationId xmlns:a16="http://schemas.microsoft.com/office/drawing/2014/main" id="{F600DB74-0E8D-6A0A-59C7-454004232043}"/>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8" name="Picture 7">
              <a:extLst>
                <a:ext uri="{FF2B5EF4-FFF2-40B4-BE49-F238E27FC236}">
                  <a16:creationId xmlns:a16="http://schemas.microsoft.com/office/drawing/2014/main" id="{C8782DA1-ED02-3221-3AFB-39D641A75B5A}"/>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10" name="Picture 9">
              <a:extLst>
                <a:ext uri="{FF2B5EF4-FFF2-40B4-BE49-F238E27FC236}">
                  <a16:creationId xmlns:a16="http://schemas.microsoft.com/office/drawing/2014/main" id="{4F65D27A-B64A-7304-8964-A52DB7A78D56}"/>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11" name="Picture 10">
              <a:extLst>
                <a:ext uri="{FF2B5EF4-FFF2-40B4-BE49-F238E27FC236}">
                  <a16:creationId xmlns:a16="http://schemas.microsoft.com/office/drawing/2014/main" id="{541AA4C8-D8F9-975D-19F9-49881C51AEE2}"/>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12" name="Picture 11">
              <a:extLst>
                <a:ext uri="{FF2B5EF4-FFF2-40B4-BE49-F238E27FC236}">
                  <a16:creationId xmlns:a16="http://schemas.microsoft.com/office/drawing/2014/main" id="{A4469E1C-3016-936C-03E6-6A1615643480}"/>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13" name="Picture 12">
              <a:extLst>
                <a:ext uri="{FF2B5EF4-FFF2-40B4-BE49-F238E27FC236}">
                  <a16:creationId xmlns:a16="http://schemas.microsoft.com/office/drawing/2014/main" id="{2374B805-4DB2-8F7D-1BB3-F3C48920A6D4}"/>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14" name="Picture 13">
              <a:extLst>
                <a:ext uri="{FF2B5EF4-FFF2-40B4-BE49-F238E27FC236}">
                  <a16:creationId xmlns:a16="http://schemas.microsoft.com/office/drawing/2014/main" id="{E5B83744-6599-FD5D-DC14-98B7F987728C}"/>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15" name="Picture 14">
              <a:extLst>
                <a:ext uri="{FF2B5EF4-FFF2-40B4-BE49-F238E27FC236}">
                  <a16:creationId xmlns:a16="http://schemas.microsoft.com/office/drawing/2014/main" id="{800DDE8E-32FC-F43E-AB80-32D41A5B26C6}"/>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16" name="Picture 15">
              <a:extLst>
                <a:ext uri="{FF2B5EF4-FFF2-40B4-BE49-F238E27FC236}">
                  <a16:creationId xmlns:a16="http://schemas.microsoft.com/office/drawing/2014/main" id="{A7CBB7EB-39A2-6370-E254-FE331020F1DD}"/>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17" name="Picture 16">
              <a:extLst>
                <a:ext uri="{FF2B5EF4-FFF2-40B4-BE49-F238E27FC236}">
                  <a16:creationId xmlns:a16="http://schemas.microsoft.com/office/drawing/2014/main" id="{729AECD0-EADA-2BC8-E7F4-CC89E8D6F98E}"/>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8" name="Footer Placeholder 7">
            <a:extLst>
              <a:ext uri="{FF2B5EF4-FFF2-40B4-BE49-F238E27FC236}">
                <a16:creationId xmlns:a16="http://schemas.microsoft.com/office/drawing/2014/main" id="{10C9CD9C-4150-6EA1-D2E7-0708745F6004}"/>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9" name="Date Placeholder 6">
            <a:extLst>
              <a:ext uri="{FF2B5EF4-FFF2-40B4-BE49-F238E27FC236}">
                <a16:creationId xmlns:a16="http://schemas.microsoft.com/office/drawing/2014/main" id="{B095CFA1-F8F8-C5A0-6F50-EA9A6D6616B6}"/>
              </a:ext>
            </a:extLst>
          </p:cNvPr>
          <p:cNvSpPr>
            <a:spLocks noGrp="1"/>
          </p:cNvSpPr>
          <p:nvPr>
            <p:ph type="dt" sz="half" idx="10"/>
          </p:nvPr>
        </p:nvSpPr>
        <p:spPr>
          <a:xfrm>
            <a:off x="8369448" y="6356350"/>
            <a:ext cx="2592594" cy="365125"/>
          </a:xfrm>
        </p:spPr>
        <p:txBody>
          <a:bodyPr/>
          <a:lstStyle/>
          <a:p>
            <a:r>
              <a:rPr lang="en-US" dirty="0"/>
              <a:t>11/28/2022</a:t>
            </a:r>
          </a:p>
        </p:txBody>
      </p:sp>
      <p:sp>
        <p:nvSpPr>
          <p:cNvPr id="20" name="Slide Number Placeholder 8">
            <a:extLst>
              <a:ext uri="{FF2B5EF4-FFF2-40B4-BE49-F238E27FC236}">
                <a16:creationId xmlns:a16="http://schemas.microsoft.com/office/drawing/2014/main" id="{997FB2CA-DEE5-DB0B-D610-1C412992E88D}"/>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18</a:t>
            </a:fld>
            <a:endParaRPr lang="en-US"/>
          </a:p>
        </p:txBody>
      </p:sp>
    </p:spTree>
    <p:extLst>
      <p:ext uri="{BB962C8B-B14F-4D97-AF65-F5344CB8AC3E}">
        <p14:creationId xmlns:p14="http://schemas.microsoft.com/office/powerpoint/2010/main" val="339861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PROJECT RESOURCES, TECH and PLATFORM</a:t>
            </a:r>
            <a:br>
              <a:rPr lang="en-US" dirty="0"/>
            </a:br>
            <a:br>
              <a:rPr lang="en-US" dirty="0"/>
            </a:br>
            <a:br>
              <a:rPr lang="en-US" dirty="0"/>
            </a:br>
            <a:br>
              <a:rPr lang="en-US" dirty="0"/>
            </a:br>
            <a:endParaRPr lang="en-US" dirty="0"/>
          </a:p>
        </p:txBody>
      </p:sp>
      <p:graphicFrame>
        <p:nvGraphicFramePr>
          <p:cNvPr id="21" name="Table 21">
            <a:extLst>
              <a:ext uri="{FF2B5EF4-FFF2-40B4-BE49-F238E27FC236}">
                <a16:creationId xmlns:a16="http://schemas.microsoft.com/office/drawing/2014/main" id="{6AC7A40B-1261-F78F-7813-44405A08BDCA}"/>
              </a:ext>
            </a:extLst>
          </p:cNvPr>
          <p:cNvGraphicFramePr>
            <a:graphicFrameLocks noGrp="1"/>
          </p:cNvGraphicFramePr>
          <p:nvPr>
            <p:ph idx="14"/>
            <p:extLst>
              <p:ext uri="{D42A27DB-BD31-4B8C-83A1-F6EECF244321}">
                <p14:modId xmlns:p14="http://schemas.microsoft.com/office/powerpoint/2010/main" val="3125975185"/>
              </p:ext>
            </p:extLst>
          </p:nvPr>
        </p:nvGraphicFramePr>
        <p:xfrm>
          <a:off x="845820" y="1074697"/>
          <a:ext cx="10527029" cy="5249838"/>
        </p:xfrm>
        <a:graphic>
          <a:graphicData uri="http://schemas.openxmlformats.org/drawingml/2006/table">
            <a:tbl>
              <a:tblPr firstRow="1" bandRow="1">
                <a:tableStyleId>{5C22544A-7EE6-4342-B048-85BDC9FD1C3A}</a:tableStyleId>
              </a:tblPr>
              <a:tblGrid>
                <a:gridCol w="1565910">
                  <a:extLst>
                    <a:ext uri="{9D8B030D-6E8A-4147-A177-3AD203B41FA5}">
                      <a16:colId xmlns:a16="http://schemas.microsoft.com/office/drawing/2014/main" val="3012757876"/>
                    </a:ext>
                  </a:extLst>
                </a:gridCol>
                <a:gridCol w="2251710">
                  <a:extLst>
                    <a:ext uri="{9D8B030D-6E8A-4147-A177-3AD203B41FA5}">
                      <a16:colId xmlns:a16="http://schemas.microsoft.com/office/drawing/2014/main" val="4171366241"/>
                    </a:ext>
                  </a:extLst>
                </a:gridCol>
                <a:gridCol w="1965631">
                  <a:extLst>
                    <a:ext uri="{9D8B030D-6E8A-4147-A177-3AD203B41FA5}">
                      <a16:colId xmlns:a16="http://schemas.microsoft.com/office/drawing/2014/main" val="3093464855"/>
                    </a:ext>
                  </a:extLst>
                </a:gridCol>
                <a:gridCol w="1109039">
                  <a:extLst>
                    <a:ext uri="{9D8B030D-6E8A-4147-A177-3AD203B41FA5}">
                      <a16:colId xmlns:a16="http://schemas.microsoft.com/office/drawing/2014/main" val="1569258453"/>
                    </a:ext>
                  </a:extLst>
                </a:gridCol>
                <a:gridCol w="720090">
                  <a:extLst>
                    <a:ext uri="{9D8B030D-6E8A-4147-A177-3AD203B41FA5}">
                      <a16:colId xmlns:a16="http://schemas.microsoft.com/office/drawing/2014/main" val="1458971524"/>
                    </a:ext>
                  </a:extLst>
                </a:gridCol>
                <a:gridCol w="2914649">
                  <a:extLst>
                    <a:ext uri="{9D8B030D-6E8A-4147-A177-3AD203B41FA5}">
                      <a16:colId xmlns:a16="http://schemas.microsoft.com/office/drawing/2014/main" val="3066240502"/>
                    </a:ext>
                  </a:extLst>
                </a:gridCol>
              </a:tblGrid>
              <a:tr h="811359">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Resource Type </a:t>
                      </a:r>
                    </a:p>
                    <a:p>
                      <a:pPr algn="ctr"/>
                      <a:r>
                        <a:rPr lang="en-US" sz="1400" dirty="0">
                          <a:solidFill>
                            <a:schemeClr val="bg1"/>
                          </a:solidFill>
                          <a:latin typeface="Times New Roman" panose="02020603050405020304" pitchFamily="18" charset="0"/>
                          <a:cs typeface="Times New Roman" panose="02020603050405020304" pitchFamily="18" charset="0"/>
                        </a:rPr>
                        <a:t> ( Hardware / Software / Tools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Resource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Specification / Configuration </a:t>
                      </a:r>
                    </a:p>
                    <a:p>
                      <a:pPr algn="ctr"/>
                      <a:r>
                        <a:rPr lang="en-US" sz="1400" dirty="0">
                          <a:solidFill>
                            <a:schemeClr val="bg1"/>
                          </a:solidFill>
                          <a:latin typeface="Times New Roman" panose="02020603050405020304" pitchFamily="18" charset="0"/>
                          <a:cs typeface="Times New Roman" panose="02020603050405020304" pitchFamily="18" charset="0"/>
                        </a:rPr>
                        <a:t>/ Version</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License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Cost</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Justification / Purpose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72255422"/>
                  </a:ext>
                </a:extLst>
              </a:tr>
              <a:tr h="811359">
                <a:tc>
                  <a:txBody>
                    <a:bodyPr/>
                    <a:lstStyle/>
                    <a:p>
                      <a:r>
                        <a:rPr lang="en-US" sz="1400" dirty="0">
                          <a:solidFill>
                            <a:schemeClr val="tx1"/>
                          </a:solidFill>
                          <a:latin typeface="Times New Roman" panose="02020603050405020304" pitchFamily="18" charset="0"/>
                          <a:cs typeface="Times New Roman" panose="02020603050405020304" pitchFamily="18" charset="0"/>
                        </a:rPr>
                        <a:t>Hardware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i="0" kern="1200" dirty="0">
                          <a:solidFill>
                            <a:schemeClr val="tx1"/>
                          </a:solidFill>
                          <a:effectLst/>
                          <a:latin typeface="Times New Roman" panose="02020603050405020304" pitchFamily="18" charset="0"/>
                          <a:ea typeface="+mn-ea"/>
                          <a:cs typeface="Times New Roman" panose="02020603050405020304" pitchFamily="18" charset="0"/>
                        </a:rPr>
                        <a:t>PC/MAC System</a:t>
                      </a:r>
                      <a:r>
                        <a:rPr lang="en-IN" sz="1400" i="0" dirty="0">
                          <a:solidFill>
                            <a:schemeClr val="tx1"/>
                          </a:solidFill>
                          <a:effectLst/>
                          <a:latin typeface="Times New Roman" panose="02020603050405020304" pitchFamily="18" charset="0"/>
                          <a:cs typeface="Times New Roman" panose="02020603050405020304" pitchFamily="18" charset="0"/>
                        </a:rPr>
                        <a:t> </a:t>
                      </a:r>
                      <a:endParaRPr lang="en-US" sz="1400" i="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8-core processor, 32 GB RAM, and greater than 256 GB storage space.</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$ 1500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tx1"/>
                          </a:solidFill>
                          <a:effectLst/>
                          <a:latin typeface="Times New Roman" panose="02020603050405020304" pitchFamily="18" charset="0"/>
                          <a:ea typeface="+mn-ea"/>
                          <a:cs typeface="Times New Roman" panose="02020603050405020304" pitchFamily="18" charset="0"/>
                        </a:rPr>
                        <a:t>Developmental activities, training, and testing of model </a:t>
                      </a:r>
                      <a:endParaRPr lang="en-US" sz="140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1080040174"/>
                  </a:ext>
                </a:extLst>
              </a:tr>
              <a:tr h="448802">
                <a:tc>
                  <a:txBody>
                    <a:bodyPr/>
                    <a:lstStyle/>
                    <a:p>
                      <a:pPr marL="0" algn="l" defTabSz="914400" rtl="0" eaLnBrk="1" latinLnBrk="0" hangingPunct="1"/>
                      <a:r>
                        <a:rPr lang="en-US" sz="1400" i="0" kern="1200" dirty="0">
                          <a:solidFill>
                            <a:schemeClr val="tx1"/>
                          </a:solidFill>
                          <a:effectLst/>
                          <a:latin typeface="Times New Roman" panose="02020603050405020304" pitchFamily="18" charset="0"/>
                          <a:ea typeface="+mn-ea"/>
                          <a:cs typeface="Times New Roman" panose="02020603050405020304" pitchFamily="18" charset="0"/>
                        </a:rPr>
                        <a:t>Hardware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400" i="0" kern="1200" dirty="0">
                          <a:solidFill>
                            <a:schemeClr val="tx1"/>
                          </a:solidFill>
                          <a:effectLst/>
                          <a:latin typeface="Times New Roman" panose="02020603050405020304" pitchFamily="18" charset="0"/>
                          <a:ea typeface="+mn-ea"/>
                          <a:cs typeface="Times New Roman" panose="02020603050405020304" pitchFamily="18" charset="0"/>
                        </a:rPr>
                        <a:t>Graphics Processing Unit (GPU) in Google Collab</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kern="1200" dirty="0">
                          <a:solidFill>
                            <a:schemeClr val="tx1"/>
                          </a:solidFill>
                          <a:effectLst/>
                          <a:latin typeface="Times New Roman" panose="02020603050405020304" pitchFamily="18" charset="0"/>
                          <a:ea typeface="+mn-ea"/>
                          <a:cs typeface="Times New Roman" panose="02020603050405020304" pitchFamily="18" charset="0"/>
                        </a:rPr>
                        <a:t>K80 GPU and 12 GB RAM</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$ 0 </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tx1"/>
                          </a:solidFill>
                          <a:latin typeface="Times New Roman" panose="02020603050405020304" pitchFamily="18" charset="0"/>
                          <a:ea typeface="+mn-ea"/>
                          <a:cs typeface="Times New Roman" panose="02020603050405020304" pitchFamily="18" charset="0"/>
                        </a:rPr>
                        <a:t>Training and testing deep learning model with GPU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936860383"/>
                  </a:ext>
                </a:extLst>
              </a:tr>
              <a:tr h="4449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tx1"/>
                          </a:solidFill>
                          <a:effectLst/>
                          <a:latin typeface="Times New Roman" panose="02020603050405020304" pitchFamily="18" charset="0"/>
                          <a:ea typeface="+mn-ea"/>
                          <a:cs typeface="Times New Roman" panose="02020603050405020304" pitchFamily="18" charset="0"/>
                        </a:rPr>
                        <a:t>Software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kern="1200" dirty="0">
                          <a:solidFill>
                            <a:schemeClr val="tx1"/>
                          </a:solidFill>
                          <a:effectLst/>
                          <a:latin typeface="Times New Roman" panose="02020603050405020304" pitchFamily="18" charset="0"/>
                          <a:ea typeface="+mn-ea"/>
                          <a:cs typeface="Times New Roman" panose="02020603050405020304" pitchFamily="18" charset="0"/>
                        </a:rPr>
                        <a:t>MacOS / Windows OS 11 </a:t>
                      </a:r>
                      <a:endParaRPr lang="en-US" sz="1400" i="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kern="1200" dirty="0">
                          <a:solidFill>
                            <a:schemeClr val="tx1"/>
                          </a:solidFill>
                          <a:effectLst/>
                          <a:latin typeface="Times New Roman" panose="02020603050405020304" pitchFamily="18" charset="0"/>
                          <a:ea typeface="+mn-ea"/>
                          <a:cs typeface="Times New Roman" panose="02020603050405020304" pitchFamily="18" charset="0"/>
                        </a:rPr>
                        <a:t>12.6/11</a:t>
                      </a:r>
                    </a:p>
                  </a:txBody>
                  <a:tcPr marL="68580" marR="68580" marT="0" marB="0"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tx1"/>
                          </a:solidFill>
                          <a:effectLst/>
                          <a:latin typeface="Times New Roman" panose="02020603050405020304" pitchFamily="18" charset="0"/>
                          <a:ea typeface="+mn-ea"/>
                          <a:cs typeface="Times New Roman" panose="02020603050405020304" pitchFamily="18" charset="0"/>
                        </a:rPr>
                        <a:t>-</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tx1"/>
                          </a:solidFill>
                          <a:effectLst/>
                          <a:latin typeface="Times New Roman" panose="02020603050405020304" pitchFamily="18" charset="0"/>
                          <a:ea typeface="+mn-ea"/>
                          <a:cs typeface="Times New Roman" panose="02020603050405020304" pitchFamily="18" charset="0"/>
                        </a:rPr>
                        <a:t>$ 0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kern="1200" dirty="0">
                          <a:solidFill>
                            <a:schemeClr val="tx1"/>
                          </a:solidFill>
                          <a:effectLst/>
                          <a:latin typeface="Times New Roman" panose="02020603050405020304" pitchFamily="18" charset="0"/>
                          <a:ea typeface="+mn-ea"/>
                          <a:cs typeface="Times New Roman" panose="02020603050405020304" pitchFamily="18" charset="0"/>
                        </a:rPr>
                        <a:t>Manage computer resources like CPU and provide services for software </a:t>
                      </a:r>
                      <a:endParaRPr lang="en-US" sz="1400" i="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792307549"/>
                  </a:ext>
                </a:extLst>
              </a:tr>
              <a:tr h="444939">
                <a:tc>
                  <a:txBody>
                    <a:bodyPr/>
                    <a:lstStyle/>
                    <a:p>
                      <a:pPr marL="0" algn="l" defTabSz="914400" rtl="0" eaLnBrk="1" latinLnBrk="0" hangingPunct="1"/>
                      <a:r>
                        <a:rPr lang="en-US" sz="1400" kern="1200" dirty="0">
                          <a:solidFill>
                            <a:schemeClr val="tx1"/>
                          </a:solidFill>
                          <a:latin typeface="Times New Roman" panose="02020603050405020304" pitchFamily="18" charset="0"/>
                          <a:ea typeface="+mn-ea"/>
                          <a:cs typeface="Times New Roman" panose="02020603050405020304" pitchFamily="18" charset="0"/>
                        </a:rPr>
                        <a:t>Software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tx1"/>
                          </a:solidFill>
                          <a:latin typeface="Times New Roman" panose="02020603050405020304" pitchFamily="18" charset="0"/>
                          <a:ea typeface="+mn-ea"/>
                          <a:cs typeface="Times New Roman" panose="02020603050405020304" pitchFamily="18" charset="0"/>
                        </a:rPr>
                        <a:t>Anaconda distribution package for MAC/Windows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tx1"/>
                          </a:solidFill>
                          <a:latin typeface="Times New Roman" panose="02020603050405020304" pitchFamily="18" charset="0"/>
                          <a:ea typeface="+mn-ea"/>
                          <a:cs typeface="Times New Roman" panose="02020603050405020304" pitchFamily="18" charset="0"/>
                        </a:rPr>
                        <a:t>Python 3.9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Open source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algn="l" defTabSz="914400" rtl="0" eaLnBrk="1" latinLnBrk="0" hangingPunct="1">
                        <a:lnSpc>
                          <a:spcPct val="100000"/>
                        </a:lnSpc>
                      </a:pPr>
                      <a:r>
                        <a:rPr lang="en-IN" sz="1400" kern="1200" dirty="0">
                          <a:solidFill>
                            <a:schemeClr val="tx1"/>
                          </a:solidFill>
                          <a:latin typeface="Times New Roman" panose="02020603050405020304" pitchFamily="18" charset="0"/>
                          <a:ea typeface="+mn-ea"/>
                          <a:cs typeface="Times New Roman" panose="02020603050405020304" pitchFamily="18" charset="0"/>
                        </a:rPr>
                        <a:t>Integrated development environment platform to experiment code</a:t>
                      </a:r>
                    </a:p>
                  </a:txBody>
                  <a:tcPr marL="68580" marR="68580" marT="0" marB="0"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2158456739"/>
                  </a:ext>
                </a:extLst>
              </a:tr>
              <a:tr h="383545">
                <a:tc>
                  <a:txBody>
                    <a:bodyPr/>
                    <a:lstStyle/>
                    <a:p>
                      <a:pPr marL="0" algn="l" defTabSz="914400" rtl="0" eaLnBrk="1" latinLnBrk="0" hangingPunct="1"/>
                      <a:r>
                        <a:rPr lang="en-US" sz="1400" kern="1200" dirty="0">
                          <a:solidFill>
                            <a:schemeClr val="tx1"/>
                          </a:solidFill>
                          <a:latin typeface="Times New Roman" panose="02020603050405020304" pitchFamily="18" charset="0"/>
                          <a:ea typeface="+mn-ea"/>
                          <a:cs typeface="Times New Roman" panose="02020603050405020304" pitchFamily="18" charset="0"/>
                        </a:rPr>
                        <a:t>Software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Python packages/libraries (NumPy, Pandas, SciPy, Sklearn, Matplotlib)</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The latest versions installed/ updated with Python 3.9</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Times New Roman" panose="02020603050405020304" pitchFamily="18" charset="0"/>
                          <a:cs typeface="Times New Roman" panose="02020603050405020304" pitchFamily="18" charset="0"/>
                        </a:rPr>
                        <a:t>Open source</a:t>
                      </a:r>
                    </a:p>
                    <a:p>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$ 0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For exploratory data analysis</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306917230"/>
                  </a:ext>
                </a:extLst>
              </a:tr>
              <a:tr h="189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Software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OpenCV</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4.5.1</a:t>
                      </a:r>
                      <a:r>
                        <a:rPr lang="en-IN" sz="1400" dirty="0">
                          <a:solidFill>
                            <a:schemeClr val="tx1"/>
                          </a:solidFill>
                          <a:effectLst/>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Times New Roman" panose="02020603050405020304" pitchFamily="18" charset="0"/>
                          <a:cs typeface="Times New Roman" panose="02020603050405020304" pitchFamily="18" charset="0"/>
                        </a:rPr>
                        <a:t>Open source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$ 0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Image pre-processing </a:t>
                      </a:r>
                      <a:endParaRPr 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3923467312"/>
                  </a:ext>
                </a:extLst>
              </a:tr>
              <a:tr h="383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Software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Times New Roman" panose="02020603050405020304" pitchFamily="18" charset="0"/>
                          <a:ea typeface="+mn-ea"/>
                          <a:cs typeface="Times New Roman" panose="02020603050405020304" pitchFamily="18" charset="0"/>
                        </a:rPr>
                        <a:t>TensorFlow 2 and Keras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2</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Times New Roman" panose="02020603050405020304" pitchFamily="18" charset="0"/>
                          <a:cs typeface="Times New Roman" panose="02020603050405020304" pitchFamily="18" charset="0"/>
                        </a:rPr>
                        <a:t>Open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$ 0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Times New Roman" panose="02020603050405020304" pitchFamily="18" charset="0"/>
                          <a:ea typeface="+mn-ea"/>
                          <a:cs typeface="Times New Roman" panose="02020603050405020304" pitchFamily="18" charset="0"/>
                        </a:rPr>
                        <a:t>Model development and implementation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solidFill>
                      <a:schemeClr val="bg1"/>
                    </a:solidFill>
                  </a:tcPr>
                </a:tc>
                <a:extLst>
                  <a:ext uri="{0D108BD9-81ED-4DB2-BD59-A6C34878D82A}">
                    <a16:rowId xmlns:a16="http://schemas.microsoft.com/office/drawing/2014/main" val="1221010463"/>
                  </a:ext>
                </a:extLst>
              </a:tr>
              <a:tr h="383545">
                <a:tc>
                  <a:txBody>
                    <a:bodyPr/>
                    <a:lstStyle/>
                    <a:p>
                      <a:r>
                        <a:rPr lang="en-US" sz="1400" dirty="0">
                          <a:solidFill>
                            <a:schemeClr val="tx1"/>
                          </a:solidFill>
                          <a:latin typeface="Times New Roman" panose="02020603050405020304" pitchFamily="18" charset="0"/>
                          <a:cs typeface="Times New Roman" panose="02020603050405020304" pitchFamily="18" charset="0"/>
                        </a:rPr>
                        <a:t>Tool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Google Collab / Jupyter notebook</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3.9</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Open source</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$ 0</a:t>
                      </a: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ysDash"/>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Times New Roman" panose="02020603050405020304" pitchFamily="18" charset="0"/>
                          <a:ea typeface="+mn-ea"/>
                          <a:cs typeface="Times New Roman" panose="02020603050405020304" pitchFamily="18" charset="0"/>
                        </a:rPr>
                        <a:t>Integrated development environment for model development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accent2"/>
                      </a:solidFill>
                      <a:prstDash val="sysDash"/>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ysDash"/>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52299483"/>
                  </a:ext>
                </a:extLst>
              </a:tr>
            </a:tbl>
          </a:graphicData>
        </a:graphic>
      </p:graphicFrame>
    </p:spTree>
    <p:extLst>
      <p:ext uri="{BB962C8B-B14F-4D97-AF65-F5344CB8AC3E}">
        <p14:creationId xmlns:p14="http://schemas.microsoft.com/office/powerpoint/2010/main" val="144728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Free download Download Hd Lightning Over Ocean Nature Wallpaper Full HD  Wallpapers [1366x768] for your Desktop, Mobile &amp; Tablet | Explore 73+ Ocean  Desktop Wallpaper | Blue Ocean Wallpaper, Background Ocean, Ocean  Backgrounds">
            <a:extLst>
              <a:ext uri="{FF2B5EF4-FFF2-40B4-BE49-F238E27FC236}">
                <a16:creationId xmlns:a16="http://schemas.microsoft.com/office/drawing/2014/main" id="{9BD8D5C3-F749-8CBC-4777-29990291D5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AD677D-F4BF-9DC7-1E0F-9E427DFCF814}"/>
              </a:ext>
            </a:extLst>
          </p:cNvPr>
          <p:cNvSpPr/>
          <p:nvPr/>
        </p:nvSpPr>
        <p:spPr>
          <a:xfrm>
            <a:off x="5922335" y="0"/>
            <a:ext cx="6273234"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6359370" y="6353175"/>
            <a:ext cx="4539727" cy="365125"/>
          </a:xfrm>
        </p:spPr>
        <p:txBody>
          <a:bodyPr/>
          <a:lstStyle/>
          <a:p>
            <a:r>
              <a:rPr lang="en-US" dirty="0"/>
              <a:t>RESEARCH REPORT PRESENTATION: GROUP 1</a:t>
            </a:r>
          </a:p>
        </p:txBody>
      </p:sp>
      <p:sp>
        <p:nvSpPr>
          <p:cNvPr id="10" name="Date Placeholder 9">
            <a:extLst>
              <a:ext uri="{FF2B5EF4-FFF2-40B4-BE49-F238E27FC236}">
                <a16:creationId xmlns:a16="http://schemas.microsoft.com/office/drawing/2014/main" id="{676F6055-15A8-4B4C-8A80-8D21A91E5CB8}"/>
              </a:ext>
            </a:extLst>
          </p:cNvPr>
          <p:cNvSpPr>
            <a:spLocks noGrp="1"/>
          </p:cNvSpPr>
          <p:nvPr>
            <p:ph type="dt" sz="half" idx="10"/>
          </p:nvPr>
        </p:nvSpPr>
        <p:spPr>
          <a:xfrm>
            <a:off x="8369448" y="6356350"/>
            <a:ext cx="2592594" cy="365125"/>
          </a:xfrm>
        </p:spPr>
        <p:txBody>
          <a:bodyPr/>
          <a:lstStyle/>
          <a:p>
            <a:r>
              <a:rPr lang="en-US" dirty="0"/>
              <a:t>11/28/2022</a:t>
            </a:r>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a:lstStyle/>
          <a:p>
            <a:fld id="{A2AE2B76-F97F-4BE2-8670-72276A5F21A5}" type="slidenum">
              <a:rPr lang="en-US" smtClean="0"/>
              <a:pPr/>
              <a:t>2</a:t>
            </a:fld>
            <a:endParaRPr lang="en-US" dirty="0"/>
          </a:p>
        </p:txBody>
      </p:sp>
      <p:sp>
        <p:nvSpPr>
          <p:cNvPr id="7" name="Title 13">
            <a:extLst>
              <a:ext uri="{FF2B5EF4-FFF2-40B4-BE49-F238E27FC236}">
                <a16:creationId xmlns:a16="http://schemas.microsoft.com/office/drawing/2014/main" id="{0C345B84-054A-BE99-856D-CC4CFD620782}"/>
              </a:ext>
            </a:extLst>
          </p:cNvPr>
          <p:cNvSpPr>
            <a:spLocks noGrp="1"/>
          </p:cNvSpPr>
          <p:nvPr>
            <p:ph type="title"/>
          </p:nvPr>
        </p:nvSpPr>
        <p:spPr>
          <a:xfrm>
            <a:off x="6246642" y="1030955"/>
            <a:ext cx="5676900" cy="1272986"/>
          </a:xfrm>
        </p:spPr>
        <p:txBody>
          <a:bodyPr/>
          <a:lstStyle/>
          <a:p>
            <a:pPr algn="l"/>
            <a:r>
              <a:rPr lang="en-US" dirty="0"/>
              <a:t>Agenda</a:t>
            </a:r>
          </a:p>
        </p:txBody>
      </p:sp>
      <p:cxnSp>
        <p:nvCxnSpPr>
          <p:cNvPr id="12" name="Straight Connector 11">
            <a:extLst>
              <a:ext uri="{FF2B5EF4-FFF2-40B4-BE49-F238E27FC236}">
                <a16:creationId xmlns:a16="http://schemas.microsoft.com/office/drawing/2014/main" id="{84993EF3-B6AB-3F80-AF69-FA4A13C5AA04}"/>
              </a:ext>
              <a:ext uri="{C183D7F6-B498-43B3-948B-1728B52AA6E4}">
                <adec:decorative xmlns:adec="http://schemas.microsoft.com/office/drawing/2017/decorative" val="1"/>
              </a:ext>
            </a:extLst>
          </p:cNvPr>
          <p:cNvCxnSpPr>
            <a:cxnSpLocks/>
          </p:cNvCxnSpPr>
          <p:nvPr/>
        </p:nvCxnSpPr>
        <p:spPr>
          <a:xfrm>
            <a:off x="6246642" y="738013"/>
            <a:ext cx="5676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B256D5-299E-1DA3-AA47-3F5BC1114202}"/>
              </a:ext>
              <a:ext uri="{C183D7F6-B498-43B3-948B-1728B52AA6E4}">
                <adec:decorative xmlns:adec="http://schemas.microsoft.com/office/drawing/2017/decorative" val="1"/>
              </a:ext>
            </a:extLst>
          </p:cNvPr>
          <p:cNvCxnSpPr>
            <a:cxnSpLocks/>
          </p:cNvCxnSpPr>
          <p:nvPr/>
        </p:nvCxnSpPr>
        <p:spPr>
          <a:xfrm>
            <a:off x="6246642" y="6134100"/>
            <a:ext cx="56769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14">
            <a:extLst>
              <a:ext uri="{FF2B5EF4-FFF2-40B4-BE49-F238E27FC236}">
                <a16:creationId xmlns:a16="http://schemas.microsoft.com/office/drawing/2014/main" id="{B75FFEB4-E9A7-63B0-CB30-BDBE6394CF3A}"/>
              </a:ext>
            </a:extLst>
          </p:cNvPr>
          <p:cNvSpPr txBox="1">
            <a:spLocks/>
          </p:cNvSpPr>
          <p:nvPr/>
        </p:nvSpPr>
        <p:spPr>
          <a:xfrm>
            <a:off x="6096000" y="2066695"/>
            <a:ext cx="5998107" cy="3774464"/>
          </a:xfrm>
          <a:prstGeom prst="rect">
            <a:avLst/>
          </a:prstGeom>
        </p:spPr>
        <p:txBody>
          <a:bodyPr anchor="t">
            <a:normAutofit/>
          </a:bodyPr>
          <a:lstStyle>
            <a:lvl1pPr marL="0" indent="0" algn="r" defTabSz="914400" rtl="0" eaLnBrk="1" latinLnBrk="0" hangingPunct="1">
              <a:lnSpc>
                <a:spcPct val="120000"/>
              </a:lnSpc>
              <a:spcBef>
                <a:spcPts val="1000"/>
              </a:spcBef>
              <a:buFont typeface="Arial" panose="020B0604020202020204" pitchFamily="34" charset="0"/>
              <a:buNone/>
              <a:defRPr sz="2800" kern="1200">
                <a:solidFill>
                  <a:schemeClr val="bg1"/>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l">
              <a:buFont typeface="+mj-lt"/>
              <a:buAutoNum type="romanUcPeriod"/>
            </a:pPr>
            <a:r>
              <a:rPr lang="en-US" sz="2000" dirty="0"/>
              <a:t>Project Background and Executive Summary</a:t>
            </a:r>
          </a:p>
          <a:p>
            <a:pPr marL="571500" indent="-571500" algn="l">
              <a:buFont typeface="+mj-lt"/>
              <a:buAutoNum type="romanUcPeriod"/>
            </a:pPr>
            <a:r>
              <a:rPr lang="en-US" sz="2000" dirty="0"/>
              <a:t>Project Requirements and Plan</a:t>
            </a:r>
          </a:p>
          <a:p>
            <a:pPr marL="571500" indent="-571500" algn="l">
              <a:buFont typeface="+mj-lt"/>
              <a:buAutoNum type="romanUcPeriod"/>
            </a:pPr>
            <a:r>
              <a:rPr lang="en-US" sz="2000" dirty="0"/>
              <a:t>Project Literature and Technology Surveys</a:t>
            </a:r>
          </a:p>
          <a:p>
            <a:pPr marL="571500" indent="-571500" algn="l">
              <a:buFont typeface="+mj-lt"/>
              <a:buAutoNum type="romanUcPeriod"/>
            </a:pPr>
            <a:r>
              <a:rPr lang="en-US" sz="2000" dirty="0"/>
              <a:t>Project Required Resources, Technology and Platform </a:t>
            </a:r>
          </a:p>
          <a:p>
            <a:pPr marL="571500" indent="-571500" algn="l">
              <a:buFont typeface="+mj-lt"/>
              <a:buAutoNum type="romanUcPeriod"/>
            </a:pPr>
            <a:r>
              <a:rPr lang="en-US" sz="2000" dirty="0"/>
              <a:t>Data Collection and Preparation</a:t>
            </a:r>
          </a:p>
          <a:p>
            <a:pPr marL="571500" indent="-571500" algn="l">
              <a:buFont typeface="+mj-lt"/>
              <a:buAutoNum type="romanUcPeriod"/>
            </a:pPr>
            <a:r>
              <a:rPr lang="en-US" sz="2000" dirty="0"/>
              <a:t>Deep Learning Models</a:t>
            </a:r>
          </a:p>
        </p:txBody>
      </p:sp>
    </p:spTree>
    <p:extLst>
      <p:ext uri="{BB962C8B-B14F-4D97-AF65-F5344CB8AC3E}">
        <p14:creationId xmlns:p14="http://schemas.microsoft.com/office/powerpoint/2010/main" val="73784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PROJECT RESOURCES, TECH and PLATFORM CONTD.</a:t>
            </a:r>
            <a:br>
              <a:rPr lang="en-US" dirty="0"/>
            </a:br>
            <a:br>
              <a:rPr lang="en-US" dirty="0"/>
            </a:br>
            <a:br>
              <a:rPr lang="en-US" dirty="0"/>
            </a:br>
            <a:br>
              <a:rPr lang="en-US" dirty="0"/>
            </a:br>
            <a:endParaRPr lang="en-US" dirty="0"/>
          </a:p>
        </p:txBody>
      </p:sp>
      <p:graphicFrame>
        <p:nvGraphicFramePr>
          <p:cNvPr id="21" name="Table 21">
            <a:extLst>
              <a:ext uri="{FF2B5EF4-FFF2-40B4-BE49-F238E27FC236}">
                <a16:creationId xmlns:a16="http://schemas.microsoft.com/office/drawing/2014/main" id="{6AC7A40B-1261-F78F-7813-44405A08BDCA}"/>
              </a:ext>
            </a:extLst>
          </p:cNvPr>
          <p:cNvGraphicFramePr>
            <a:graphicFrameLocks noGrp="1"/>
          </p:cNvGraphicFramePr>
          <p:nvPr>
            <p:ph idx="14"/>
            <p:extLst>
              <p:ext uri="{D42A27DB-BD31-4B8C-83A1-F6EECF244321}">
                <p14:modId xmlns:p14="http://schemas.microsoft.com/office/powerpoint/2010/main" val="2436900168"/>
              </p:ext>
            </p:extLst>
          </p:nvPr>
        </p:nvGraphicFramePr>
        <p:xfrm>
          <a:off x="845820" y="1233280"/>
          <a:ext cx="10527029" cy="3494387"/>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12757876"/>
                    </a:ext>
                  </a:extLst>
                </a:gridCol>
                <a:gridCol w="1623060">
                  <a:extLst>
                    <a:ext uri="{9D8B030D-6E8A-4147-A177-3AD203B41FA5}">
                      <a16:colId xmlns:a16="http://schemas.microsoft.com/office/drawing/2014/main" val="4171366241"/>
                    </a:ext>
                  </a:extLst>
                </a:gridCol>
                <a:gridCol w="1965631">
                  <a:extLst>
                    <a:ext uri="{9D8B030D-6E8A-4147-A177-3AD203B41FA5}">
                      <a16:colId xmlns:a16="http://schemas.microsoft.com/office/drawing/2014/main" val="3093464855"/>
                    </a:ext>
                  </a:extLst>
                </a:gridCol>
                <a:gridCol w="1109039">
                  <a:extLst>
                    <a:ext uri="{9D8B030D-6E8A-4147-A177-3AD203B41FA5}">
                      <a16:colId xmlns:a16="http://schemas.microsoft.com/office/drawing/2014/main" val="1569258453"/>
                    </a:ext>
                  </a:extLst>
                </a:gridCol>
                <a:gridCol w="720090">
                  <a:extLst>
                    <a:ext uri="{9D8B030D-6E8A-4147-A177-3AD203B41FA5}">
                      <a16:colId xmlns:a16="http://schemas.microsoft.com/office/drawing/2014/main" val="1458971524"/>
                    </a:ext>
                  </a:extLst>
                </a:gridCol>
                <a:gridCol w="2914649">
                  <a:extLst>
                    <a:ext uri="{9D8B030D-6E8A-4147-A177-3AD203B41FA5}">
                      <a16:colId xmlns:a16="http://schemas.microsoft.com/office/drawing/2014/main" val="3066240502"/>
                    </a:ext>
                  </a:extLst>
                </a:gridCol>
              </a:tblGrid>
              <a:tr h="781912">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Resource Type </a:t>
                      </a:r>
                    </a:p>
                    <a:p>
                      <a:pPr algn="ctr"/>
                      <a:r>
                        <a:rPr lang="en-US" sz="1400" dirty="0">
                          <a:solidFill>
                            <a:schemeClr val="bg1"/>
                          </a:solidFill>
                          <a:latin typeface="Times New Roman" panose="02020603050405020304" pitchFamily="18" charset="0"/>
                          <a:cs typeface="Times New Roman" panose="02020603050405020304" pitchFamily="18" charset="0"/>
                        </a:rPr>
                        <a:t> ( Hardware / Software / Tools / Application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Resource</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Specification / Configuration </a:t>
                      </a:r>
                    </a:p>
                    <a:p>
                      <a:pPr algn="ctr"/>
                      <a:r>
                        <a:rPr lang="en-US" sz="1400" dirty="0">
                          <a:solidFill>
                            <a:schemeClr val="bg1"/>
                          </a:solidFill>
                          <a:latin typeface="Times New Roman" panose="02020603050405020304" pitchFamily="18" charset="0"/>
                          <a:cs typeface="Times New Roman" panose="02020603050405020304" pitchFamily="18" charset="0"/>
                        </a:rPr>
                        <a:t>/ Version</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License</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Cost</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Times New Roman" panose="02020603050405020304" pitchFamily="18" charset="0"/>
                          <a:cs typeface="Times New Roman" panose="02020603050405020304" pitchFamily="18" charset="0"/>
                        </a:rPr>
                        <a:t>Justification / Purpose</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tx1"/>
                    </a:solidFill>
                  </a:tcPr>
                </a:tc>
                <a:extLst>
                  <a:ext uri="{0D108BD9-81ED-4DB2-BD59-A6C34878D82A}">
                    <a16:rowId xmlns:a16="http://schemas.microsoft.com/office/drawing/2014/main" val="1538028906"/>
                  </a:ext>
                </a:extLst>
              </a:tr>
              <a:tr h="781912">
                <a:tc>
                  <a:txBody>
                    <a:bodyPr/>
                    <a:lstStyle/>
                    <a:p>
                      <a:r>
                        <a:rPr lang="en-US" sz="1400" dirty="0">
                          <a:latin typeface="Times New Roman" panose="02020603050405020304" pitchFamily="18" charset="0"/>
                          <a:cs typeface="Times New Roman" panose="02020603050405020304" pitchFamily="18" charset="0"/>
                        </a:rPr>
                        <a:t>Tool ( Cloud-based collaboration and project management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IN" sz="1400" i="0" u="none" kern="1200" dirty="0" err="1">
                          <a:solidFill>
                            <a:schemeClr val="dk1"/>
                          </a:solidFill>
                          <a:effectLst/>
                          <a:latin typeface="Times New Roman" panose="02020603050405020304" pitchFamily="18" charset="0"/>
                          <a:ea typeface="+mn-ea"/>
                          <a:cs typeface="Times New Roman" panose="02020603050405020304" pitchFamily="18" charset="0"/>
                        </a:rPr>
                        <a:t>ClickUp</a:t>
                      </a:r>
                      <a:endParaRPr lang="en-US" sz="1400" i="0" u="none" dirty="0">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Paid</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$ 36</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dk1"/>
                          </a:solidFill>
                          <a:effectLst/>
                          <a:latin typeface="Times New Roman" panose="02020603050405020304" pitchFamily="18" charset="0"/>
                          <a:ea typeface="+mn-ea"/>
                          <a:cs typeface="Times New Roman" panose="02020603050405020304" pitchFamily="18" charset="0"/>
                        </a:rPr>
                        <a:t>To manage, plan, and track the workflows of our research project in one place. </a:t>
                      </a: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80040174"/>
                  </a:ext>
                </a:extLst>
              </a:tr>
              <a:tr h="747315">
                <a:tc>
                  <a:txBody>
                    <a:bodyPr/>
                    <a:lstStyle/>
                    <a:p>
                      <a:pPr marL="0" algn="l" defTabSz="914400" rtl="0" eaLnBrk="1" latinLnBrk="0" hangingPunct="1"/>
                      <a:r>
                        <a:rPr lang="en-US" sz="1400" i="0" kern="1200" dirty="0">
                          <a:solidFill>
                            <a:schemeClr val="dk1"/>
                          </a:solidFill>
                          <a:effectLst/>
                          <a:latin typeface="Times New Roman" panose="02020603050405020304" pitchFamily="18" charset="0"/>
                          <a:ea typeface="+mn-ea"/>
                          <a:cs typeface="Times New Roman" panose="02020603050405020304" pitchFamily="18" charset="0"/>
                        </a:rPr>
                        <a:t>Software (Cloud based storage service)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400" i="0" kern="1200" dirty="0">
                          <a:solidFill>
                            <a:schemeClr val="dk1"/>
                          </a:solidFill>
                          <a:effectLst/>
                          <a:latin typeface="Times New Roman" panose="02020603050405020304" pitchFamily="18" charset="0"/>
                          <a:ea typeface="+mn-ea"/>
                          <a:cs typeface="Times New Roman" panose="02020603050405020304" pitchFamily="18" charset="0"/>
                        </a:rPr>
                        <a:t>Google Drive</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kern="1200" dirty="0">
                          <a:solidFill>
                            <a:schemeClr val="dk1"/>
                          </a:solidFill>
                          <a:effectLst/>
                          <a:latin typeface="Times New Roman" panose="02020603050405020304" pitchFamily="18" charset="0"/>
                          <a:ea typeface="+mn-ea"/>
                          <a:cs typeface="Times New Roman" panose="02020603050405020304" pitchFamily="18" charset="0"/>
                        </a:rPr>
                        <a:t>-</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Open Source</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$ 0</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algn="l" defTabSz="914400" rtl="0" eaLnBrk="1" latinLnBrk="0" hangingPunct="1"/>
                      <a:r>
                        <a:rPr lang="en-IN" sz="1400" kern="1200" dirty="0">
                          <a:solidFill>
                            <a:schemeClr val="dk1"/>
                          </a:solidFill>
                          <a:effectLst/>
                          <a:latin typeface="Times New Roman" panose="02020603050405020304" pitchFamily="18" charset="0"/>
                          <a:ea typeface="+mn-ea"/>
                          <a:cs typeface="Times New Roman" panose="02020603050405020304" pitchFamily="18" charset="0"/>
                        </a:rPr>
                        <a:t>File storage and synchronization service </a:t>
                      </a: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936860383"/>
                  </a:ext>
                </a:extLst>
              </a:tr>
              <a:tr h="529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effectLst/>
                          <a:latin typeface="Times New Roman" panose="02020603050405020304" pitchFamily="18" charset="0"/>
                          <a:ea typeface="+mn-ea"/>
                          <a:cs typeface="Times New Roman" panose="02020603050405020304" pitchFamily="18" charset="0"/>
                        </a:rPr>
                        <a:t>Software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effectLst/>
                          <a:latin typeface="Times New Roman" panose="02020603050405020304" pitchFamily="18" charset="0"/>
                          <a:ea typeface="+mn-ea"/>
                          <a:cs typeface="Times New Roman" panose="02020603050405020304" pitchFamily="18" charset="0"/>
                        </a:rPr>
                        <a:t>Zoom </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Times New Roman" panose="02020603050405020304" pitchFamily="18" charset="0"/>
                          <a:ea typeface="+mn-ea"/>
                          <a:cs typeface="Times New Roman" panose="02020603050405020304" pitchFamily="18" charset="0"/>
                        </a:rPr>
                        <a:t>Client version 5.8. 6 or higher</a:t>
                      </a:r>
                    </a:p>
                  </a:txBody>
                  <a:tcPr marL="68580" marR="68580" marT="0"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Open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effectLst/>
                          <a:latin typeface="Times New Roman" panose="02020603050405020304" pitchFamily="18" charset="0"/>
                          <a:ea typeface="+mn-ea"/>
                          <a:cs typeface="Times New Roman" panose="02020603050405020304" pitchFamily="18" charset="0"/>
                        </a:rPr>
                        <a:t>Collaborate with team members for group work</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792307549"/>
                  </a:ext>
                </a:extLst>
              </a:tr>
              <a:tr h="653900">
                <a:tc>
                  <a:txBody>
                    <a:bodyPr/>
                    <a:lstStyle/>
                    <a:p>
                      <a:pPr marL="0" algn="l" defTabSz="914400" rtl="0" eaLnBrk="1" latinLnBrk="0" hangingPunct="1"/>
                      <a:r>
                        <a:rPr lang="en-US" sz="1400" kern="1200" dirty="0">
                          <a:solidFill>
                            <a:schemeClr val="dk1"/>
                          </a:solidFill>
                          <a:latin typeface="Times New Roman" panose="02020603050405020304" pitchFamily="18" charset="0"/>
                          <a:ea typeface="+mn-ea"/>
                          <a:cs typeface="Times New Roman" panose="02020603050405020304" pitchFamily="18" charset="0"/>
                        </a:rPr>
                        <a:t>Application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400" i="0" kern="1200" dirty="0">
                          <a:solidFill>
                            <a:schemeClr val="dk1"/>
                          </a:solidFill>
                          <a:effectLst/>
                          <a:latin typeface="Times New Roman" panose="02020603050405020304" pitchFamily="18" charset="0"/>
                          <a:ea typeface="+mn-ea"/>
                          <a:cs typeface="Times New Roman" panose="02020603050405020304" pitchFamily="18" charset="0"/>
                        </a:rPr>
                        <a:t>Google Meet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400" kern="1200" dirty="0">
                          <a:solidFill>
                            <a:schemeClr val="dk1"/>
                          </a:solidFill>
                          <a:latin typeface="Times New Roman" panose="02020603050405020304" pitchFamily="18" charset="0"/>
                          <a:ea typeface="+mn-ea"/>
                          <a:cs typeface="Times New Roman" panose="02020603050405020304" pitchFamily="18" charset="0"/>
                        </a:rPr>
                        <a:t>-</a:t>
                      </a: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Open Source</a:t>
                      </a:r>
                    </a:p>
                    <a:p>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$ 0</a:t>
                      </a:r>
                    </a:p>
                    <a:p>
                      <a:pPr marL="0" algn="l" defTabSz="914400" rtl="0" eaLnBrk="1" latinLnBrk="0" hangingPunct="1"/>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kern="1200" dirty="0">
                          <a:solidFill>
                            <a:schemeClr val="dk1"/>
                          </a:solidFill>
                          <a:effectLst/>
                          <a:latin typeface="Times New Roman" panose="02020603050405020304" pitchFamily="18" charset="0"/>
                          <a:ea typeface="+mn-ea"/>
                          <a:cs typeface="Times New Roman" panose="02020603050405020304" pitchFamily="18" charset="0"/>
                        </a:rPr>
                        <a:t>Collaborate with team members for group work</a:t>
                      </a:r>
                    </a:p>
                    <a:p>
                      <a:pPr marL="0" algn="l" defTabSz="914400" rtl="0" eaLnBrk="1" latinLnBrk="0" hangingPunct="1">
                        <a:lnSpc>
                          <a:spcPct val="100000"/>
                        </a:lnSpc>
                      </a:pPr>
                      <a:endParaRPr lang="en-IN" sz="14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58456739"/>
                  </a:ext>
                </a:extLst>
              </a:tr>
            </a:tbl>
          </a:graphicData>
        </a:graphic>
      </p:graphicFrame>
    </p:spTree>
    <p:extLst>
      <p:ext uri="{BB962C8B-B14F-4D97-AF65-F5344CB8AC3E}">
        <p14:creationId xmlns:p14="http://schemas.microsoft.com/office/powerpoint/2010/main" val="1296925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startAt="5"/>
            </a:pPr>
            <a:r>
              <a:rPr lang="en-US" dirty="0"/>
              <a:t>DATA COLLECTION AND PREPARATION</a:t>
            </a:r>
          </a:p>
        </p:txBody>
      </p:sp>
      <p:grpSp>
        <p:nvGrpSpPr>
          <p:cNvPr id="3" name="Group 2">
            <a:extLst>
              <a:ext uri="{FF2B5EF4-FFF2-40B4-BE49-F238E27FC236}">
                <a16:creationId xmlns:a16="http://schemas.microsoft.com/office/drawing/2014/main" id="{685C6058-3183-00E4-238E-14F80AD59E48}"/>
              </a:ext>
            </a:extLst>
          </p:cNvPr>
          <p:cNvGrpSpPr/>
          <p:nvPr/>
        </p:nvGrpSpPr>
        <p:grpSpPr>
          <a:xfrm>
            <a:off x="7208876" y="202021"/>
            <a:ext cx="4650941" cy="6113723"/>
            <a:chOff x="7166479" y="214307"/>
            <a:chExt cx="4842192" cy="6415829"/>
          </a:xfrm>
        </p:grpSpPr>
        <p:pic>
          <p:nvPicPr>
            <p:cNvPr id="4" name="Picture 3">
              <a:extLst>
                <a:ext uri="{FF2B5EF4-FFF2-40B4-BE49-F238E27FC236}">
                  <a16:creationId xmlns:a16="http://schemas.microsoft.com/office/drawing/2014/main" id="{FDE83E61-72FA-69CE-5BB1-D4D1916D687C}"/>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5" name="Picture 4">
              <a:extLst>
                <a:ext uri="{FF2B5EF4-FFF2-40B4-BE49-F238E27FC236}">
                  <a16:creationId xmlns:a16="http://schemas.microsoft.com/office/drawing/2014/main" id="{3B2CF3F0-248A-576F-CA9F-7A6941E2519F}"/>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6" name="Picture 5">
              <a:extLst>
                <a:ext uri="{FF2B5EF4-FFF2-40B4-BE49-F238E27FC236}">
                  <a16:creationId xmlns:a16="http://schemas.microsoft.com/office/drawing/2014/main" id="{F600DB74-0E8D-6A0A-59C7-454004232043}"/>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8" name="Picture 7">
              <a:extLst>
                <a:ext uri="{FF2B5EF4-FFF2-40B4-BE49-F238E27FC236}">
                  <a16:creationId xmlns:a16="http://schemas.microsoft.com/office/drawing/2014/main" id="{C8782DA1-ED02-3221-3AFB-39D641A75B5A}"/>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10" name="Picture 9">
              <a:extLst>
                <a:ext uri="{FF2B5EF4-FFF2-40B4-BE49-F238E27FC236}">
                  <a16:creationId xmlns:a16="http://schemas.microsoft.com/office/drawing/2014/main" id="{4F65D27A-B64A-7304-8964-A52DB7A78D56}"/>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11" name="Picture 10">
              <a:extLst>
                <a:ext uri="{FF2B5EF4-FFF2-40B4-BE49-F238E27FC236}">
                  <a16:creationId xmlns:a16="http://schemas.microsoft.com/office/drawing/2014/main" id="{541AA4C8-D8F9-975D-19F9-49881C51AEE2}"/>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12" name="Picture 11">
              <a:extLst>
                <a:ext uri="{FF2B5EF4-FFF2-40B4-BE49-F238E27FC236}">
                  <a16:creationId xmlns:a16="http://schemas.microsoft.com/office/drawing/2014/main" id="{A4469E1C-3016-936C-03E6-6A1615643480}"/>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13" name="Picture 12">
              <a:extLst>
                <a:ext uri="{FF2B5EF4-FFF2-40B4-BE49-F238E27FC236}">
                  <a16:creationId xmlns:a16="http://schemas.microsoft.com/office/drawing/2014/main" id="{2374B805-4DB2-8F7D-1BB3-F3C48920A6D4}"/>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14" name="Picture 13">
              <a:extLst>
                <a:ext uri="{FF2B5EF4-FFF2-40B4-BE49-F238E27FC236}">
                  <a16:creationId xmlns:a16="http://schemas.microsoft.com/office/drawing/2014/main" id="{E5B83744-6599-FD5D-DC14-98B7F987728C}"/>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15" name="Picture 14">
              <a:extLst>
                <a:ext uri="{FF2B5EF4-FFF2-40B4-BE49-F238E27FC236}">
                  <a16:creationId xmlns:a16="http://schemas.microsoft.com/office/drawing/2014/main" id="{800DDE8E-32FC-F43E-AB80-32D41A5B26C6}"/>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16" name="Picture 15">
              <a:extLst>
                <a:ext uri="{FF2B5EF4-FFF2-40B4-BE49-F238E27FC236}">
                  <a16:creationId xmlns:a16="http://schemas.microsoft.com/office/drawing/2014/main" id="{A7CBB7EB-39A2-6370-E254-FE331020F1DD}"/>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17" name="Picture 16">
              <a:extLst>
                <a:ext uri="{FF2B5EF4-FFF2-40B4-BE49-F238E27FC236}">
                  <a16:creationId xmlns:a16="http://schemas.microsoft.com/office/drawing/2014/main" id="{729AECD0-EADA-2BC8-E7F4-CC89E8D6F98E}"/>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8" name="Footer Placeholder 7">
            <a:extLst>
              <a:ext uri="{FF2B5EF4-FFF2-40B4-BE49-F238E27FC236}">
                <a16:creationId xmlns:a16="http://schemas.microsoft.com/office/drawing/2014/main" id="{10C9CD9C-4150-6EA1-D2E7-0708745F6004}"/>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9" name="Date Placeholder 6">
            <a:extLst>
              <a:ext uri="{FF2B5EF4-FFF2-40B4-BE49-F238E27FC236}">
                <a16:creationId xmlns:a16="http://schemas.microsoft.com/office/drawing/2014/main" id="{B095CFA1-F8F8-C5A0-6F50-EA9A6D6616B6}"/>
              </a:ext>
            </a:extLst>
          </p:cNvPr>
          <p:cNvSpPr>
            <a:spLocks noGrp="1"/>
          </p:cNvSpPr>
          <p:nvPr>
            <p:ph type="dt" sz="half" idx="10"/>
          </p:nvPr>
        </p:nvSpPr>
        <p:spPr>
          <a:xfrm>
            <a:off x="8369448" y="6356350"/>
            <a:ext cx="2592594" cy="365125"/>
          </a:xfrm>
        </p:spPr>
        <p:txBody>
          <a:bodyPr/>
          <a:lstStyle/>
          <a:p>
            <a:r>
              <a:rPr lang="en-US" dirty="0"/>
              <a:t>11/28/2022</a:t>
            </a:r>
          </a:p>
        </p:txBody>
      </p:sp>
      <p:sp>
        <p:nvSpPr>
          <p:cNvPr id="20" name="Slide Number Placeholder 8">
            <a:extLst>
              <a:ext uri="{FF2B5EF4-FFF2-40B4-BE49-F238E27FC236}">
                <a16:creationId xmlns:a16="http://schemas.microsoft.com/office/drawing/2014/main" id="{997FB2CA-DEE5-DB0B-D610-1C412992E88D}"/>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21</a:t>
            </a:fld>
            <a:endParaRPr lang="en-US"/>
          </a:p>
        </p:txBody>
      </p:sp>
    </p:spTree>
    <p:extLst>
      <p:ext uri="{BB962C8B-B14F-4D97-AF65-F5344CB8AC3E}">
        <p14:creationId xmlns:p14="http://schemas.microsoft.com/office/powerpoint/2010/main" val="161126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200" dirty="0"/>
              <a:t>COLLECTION &amp; PREPARATION PROCESS FLOW</a:t>
            </a:r>
            <a:endParaRPr lang="en-US" dirty="0"/>
          </a:p>
        </p:txBody>
      </p:sp>
      <p:sp>
        <p:nvSpPr>
          <p:cNvPr id="9" name="Rectangle 8">
            <a:extLst>
              <a:ext uri="{FF2B5EF4-FFF2-40B4-BE49-F238E27FC236}">
                <a16:creationId xmlns:a16="http://schemas.microsoft.com/office/drawing/2014/main" id="{78B40AC8-370D-C668-5F89-C65743695B8D}"/>
              </a:ext>
            </a:extLst>
          </p:cNvPr>
          <p:cNvSpPr/>
          <p:nvPr/>
        </p:nvSpPr>
        <p:spPr>
          <a:xfrm>
            <a:off x="1070341" y="2946202"/>
            <a:ext cx="814042" cy="36512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API</a:t>
            </a:r>
          </a:p>
        </p:txBody>
      </p:sp>
      <p:cxnSp>
        <p:nvCxnSpPr>
          <p:cNvPr id="10" name="Straight Arrow Connector 9">
            <a:extLst>
              <a:ext uri="{FF2B5EF4-FFF2-40B4-BE49-F238E27FC236}">
                <a16:creationId xmlns:a16="http://schemas.microsoft.com/office/drawing/2014/main" id="{78096637-93CA-CBE2-1257-72F7C4BFE29F}"/>
              </a:ext>
            </a:extLst>
          </p:cNvPr>
          <p:cNvCxnSpPr>
            <a:cxnSpLocks/>
            <a:stCxn id="14" idx="3"/>
            <a:endCxn id="9" idx="1"/>
          </p:cNvCxnSpPr>
          <p:nvPr/>
        </p:nvCxnSpPr>
        <p:spPr>
          <a:xfrm flipV="1">
            <a:off x="911024" y="3128765"/>
            <a:ext cx="159317" cy="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E4BDE1-B7AB-D8A5-14FA-BC9B516F8A0A}"/>
              </a:ext>
            </a:extLst>
          </p:cNvPr>
          <p:cNvCxnSpPr>
            <a:cxnSpLocks/>
            <a:stCxn id="9" idx="3"/>
            <a:endCxn id="12" idx="1"/>
          </p:cNvCxnSpPr>
          <p:nvPr/>
        </p:nvCxnSpPr>
        <p:spPr>
          <a:xfrm>
            <a:off x="1884383" y="3128765"/>
            <a:ext cx="200886" cy="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15089A1-4D75-C667-F759-D63093C189B6}"/>
              </a:ext>
            </a:extLst>
          </p:cNvPr>
          <p:cNvSpPr/>
          <p:nvPr/>
        </p:nvSpPr>
        <p:spPr>
          <a:xfrm>
            <a:off x="2085269" y="2837227"/>
            <a:ext cx="1177636" cy="58568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Manual Annotation</a:t>
            </a:r>
          </a:p>
        </p:txBody>
      </p:sp>
      <p:grpSp>
        <p:nvGrpSpPr>
          <p:cNvPr id="13" name="Group 12">
            <a:extLst>
              <a:ext uri="{FF2B5EF4-FFF2-40B4-BE49-F238E27FC236}">
                <a16:creationId xmlns:a16="http://schemas.microsoft.com/office/drawing/2014/main" id="{3085B62E-562A-FA79-9E29-866ED1FDCB17}"/>
              </a:ext>
            </a:extLst>
          </p:cNvPr>
          <p:cNvGrpSpPr/>
          <p:nvPr/>
        </p:nvGrpSpPr>
        <p:grpSpPr>
          <a:xfrm>
            <a:off x="96982" y="2723048"/>
            <a:ext cx="968128" cy="1089989"/>
            <a:chOff x="928255" y="1582794"/>
            <a:chExt cx="968128" cy="1089989"/>
          </a:xfrm>
        </p:grpSpPr>
        <p:pic>
          <p:nvPicPr>
            <p:cNvPr id="14" name="Picture 4" descr="36- data source Vector Icons free download in SVG, PNG Format">
              <a:extLst>
                <a:ext uri="{FF2B5EF4-FFF2-40B4-BE49-F238E27FC236}">
                  <a16:creationId xmlns:a16="http://schemas.microsoft.com/office/drawing/2014/main" id="{C56A91BF-6C94-C9A2-3CE2-4E186FAAD1D7}"/>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8255" y="1582794"/>
              <a:ext cx="814042" cy="81404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96E53D-5454-24A8-D38A-DAA2229D0788}"/>
                </a:ext>
              </a:extLst>
            </p:cNvPr>
            <p:cNvSpPr txBox="1"/>
            <p:nvPr/>
          </p:nvSpPr>
          <p:spPr>
            <a:xfrm>
              <a:off x="968129" y="2334229"/>
              <a:ext cx="928254" cy="338554"/>
            </a:xfrm>
            <a:prstGeom prst="rect">
              <a:avLst/>
            </a:prstGeom>
            <a:noFill/>
          </p:spPr>
          <p:txBody>
            <a:bodyPr wrap="square" rtlCol="0">
              <a:spAutoFit/>
            </a:bodyPr>
            <a:lstStyle/>
            <a:p>
              <a:r>
                <a:rPr lang="en-US" sz="1600" dirty="0">
                  <a:latin typeface="Dante" panose="02020502050200020203" pitchFamily="18" charset="0"/>
                </a:rPr>
                <a:t>Twitter</a:t>
              </a:r>
            </a:p>
          </p:txBody>
        </p:sp>
      </p:grpSp>
      <p:sp>
        <p:nvSpPr>
          <p:cNvPr id="16" name="Rectangle 15">
            <a:extLst>
              <a:ext uri="{FF2B5EF4-FFF2-40B4-BE49-F238E27FC236}">
                <a16:creationId xmlns:a16="http://schemas.microsoft.com/office/drawing/2014/main" id="{83ECFE44-FE0C-FDE9-8BA8-580A5871FE05}"/>
              </a:ext>
            </a:extLst>
          </p:cNvPr>
          <p:cNvSpPr/>
          <p:nvPr/>
        </p:nvSpPr>
        <p:spPr>
          <a:xfrm>
            <a:off x="3457219" y="2723048"/>
            <a:ext cx="1450997" cy="814041"/>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Consolidated data source</a:t>
            </a:r>
          </a:p>
          <a:p>
            <a:pPr algn="ctr"/>
            <a:r>
              <a:rPr lang="en-US" sz="1600" dirty="0">
                <a:solidFill>
                  <a:schemeClr val="tx1"/>
                </a:solidFill>
                <a:latin typeface="Dante" panose="02020502050200020203" pitchFamily="18" charset="0"/>
              </a:rPr>
              <a:t>(CRISISMMD)</a:t>
            </a:r>
          </a:p>
        </p:txBody>
      </p:sp>
      <p:cxnSp>
        <p:nvCxnSpPr>
          <p:cNvPr id="17" name="Straight Arrow Connector 16">
            <a:extLst>
              <a:ext uri="{FF2B5EF4-FFF2-40B4-BE49-F238E27FC236}">
                <a16:creationId xmlns:a16="http://schemas.microsoft.com/office/drawing/2014/main" id="{33A441F8-0A8E-C946-AFBA-B1AB92319E38}"/>
              </a:ext>
            </a:extLst>
          </p:cNvPr>
          <p:cNvCxnSpPr>
            <a:cxnSpLocks/>
            <a:stCxn id="12" idx="3"/>
            <a:endCxn id="16" idx="1"/>
          </p:cNvCxnSpPr>
          <p:nvPr/>
        </p:nvCxnSpPr>
        <p:spPr>
          <a:xfrm>
            <a:off x="3262905" y="3130069"/>
            <a:ext cx="194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B3A075-2767-4FF4-53AA-6843B51548CD}"/>
              </a:ext>
            </a:extLst>
          </p:cNvPr>
          <p:cNvSpPr/>
          <p:nvPr/>
        </p:nvSpPr>
        <p:spPr>
          <a:xfrm>
            <a:off x="1738281" y="4095553"/>
            <a:ext cx="1447977" cy="58568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Data Validation</a:t>
            </a:r>
          </a:p>
        </p:txBody>
      </p:sp>
      <p:cxnSp>
        <p:nvCxnSpPr>
          <p:cNvPr id="19" name="Connector: Elbow 18">
            <a:extLst>
              <a:ext uri="{FF2B5EF4-FFF2-40B4-BE49-F238E27FC236}">
                <a16:creationId xmlns:a16="http://schemas.microsoft.com/office/drawing/2014/main" id="{48E97A7C-1FAC-3DBE-E18A-F5CDF8D2FBED}"/>
              </a:ext>
            </a:extLst>
          </p:cNvPr>
          <p:cNvCxnSpPr>
            <a:cxnSpLocks/>
            <a:stCxn id="16" idx="2"/>
            <a:endCxn id="18" idx="3"/>
          </p:cNvCxnSpPr>
          <p:nvPr/>
        </p:nvCxnSpPr>
        <p:spPr>
          <a:xfrm rot="5400000">
            <a:off x="3258835" y="3464512"/>
            <a:ext cx="851306" cy="9964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B6EC189-FDF8-0ED8-3F43-E78678F7FB2D}"/>
              </a:ext>
            </a:extLst>
          </p:cNvPr>
          <p:cNvCxnSpPr>
            <a:cxnSpLocks/>
            <a:stCxn id="15" idx="2"/>
            <a:endCxn id="18" idx="1"/>
          </p:cNvCxnSpPr>
          <p:nvPr/>
        </p:nvCxnSpPr>
        <p:spPr>
          <a:xfrm rot="16200000" flipH="1">
            <a:off x="881953" y="3532067"/>
            <a:ext cx="575358" cy="1137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5A03D5D-6833-81CD-697B-2FAE1DC3888D}"/>
              </a:ext>
            </a:extLst>
          </p:cNvPr>
          <p:cNvCxnSpPr>
            <a:cxnSpLocks/>
            <a:stCxn id="16" idx="3"/>
            <a:endCxn id="27" idx="1"/>
          </p:cNvCxnSpPr>
          <p:nvPr/>
        </p:nvCxnSpPr>
        <p:spPr>
          <a:xfrm>
            <a:off x="4908216" y="3130069"/>
            <a:ext cx="200430" cy="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0D55CDD-2BDA-1856-4171-362B42F3A635}"/>
              </a:ext>
            </a:extLst>
          </p:cNvPr>
          <p:cNvSpPr/>
          <p:nvPr/>
        </p:nvSpPr>
        <p:spPr>
          <a:xfrm>
            <a:off x="8765782" y="2827936"/>
            <a:ext cx="1177636" cy="59153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Balancing Image Data</a:t>
            </a:r>
          </a:p>
        </p:txBody>
      </p:sp>
      <p:sp>
        <p:nvSpPr>
          <p:cNvPr id="24" name="Rectangle 23">
            <a:extLst>
              <a:ext uri="{FF2B5EF4-FFF2-40B4-BE49-F238E27FC236}">
                <a16:creationId xmlns:a16="http://schemas.microsoft.com/office/drawing/2014/main" id="{99481FA0-EDF2-49EB-AA07-07852F43C899}"/>
              </a:ext>
            </a:extLst>
          </p:cNvPr>
          <p:cNvSpPr/>
          <p:nvPr/>
        </p:nvSpPr>
        <p:spPr>
          <a:xfrm>
            <a:off x="6526508" y="1752168"/>
            <a:ext cx="1901862" cy="2743072"/>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Dante" panose="02020502050200020203" pitchFamily="18" charset="0"/>
              </a:rPr>
              <a:t>Exploratory Data Analysis (EDA)</a:t>
            </a:r>
          </a:p>
          <a:p>
            <a:endParaRPr lang="en-US" sz="1600" dirty="0">
              <a:solidFill>
                <a:schemeClr val="tx1"/>
              </a:solidFill>
              <a:latin typeface="Dante" panose="02020502050200020203" pitchFamily="18" charset="0"/>
            </a:endParaRPr>
          </a:p>
          <a:p>
            <a:pPr marL="342900" indent="-342900">
              <a:buAutoNum type="arabicPeriod"/>
            </a:pPr>
            <a:r>
              <a:rPr lang="en-US" sz="1600" dirty="0">
                <a:solidFill>
                  <a:schemeClr val="tx1"/>
                </a:solidFill>
                <a:latin typeface="Dante" panose="02020502050200020203" pitchFamily="18" charset="0"/>
              </a:rPr>
              <a:t>Image parameter analysis (height, width, etc.,)</a:t>
            </a:r>
          </a:p>
          <a:p>
            <a:pPr marL="342900" indent="-342900">
              <a:buAutoNum type="arabicPeriod"/>
            </a:pPr>
            <a:r>
              <a:rPr lang="en-US" sz="1600" dirty="0">
                <a:solidFill>
                  <a:schemeClr val="tx1"/>
                </a:solidFill>
                <a:latin typeface="Dante" panose="02020502050200020203" pitchFamily="18" charset="0"/>
              </a:rPr>
              <a:t>Pixel distribution</a:t>
            </a:r>
          </a:p>
          <a:p>
            <a:pPr marL="342900" indent="-342900">
              <a:buAutoNum type="arabicPeriod"/>
            </a:pPr>
            <a:r>
              <a:rPr lang="en-US" sz="1600" dirty="0">
                <a:solidFill>
                  <a:schemeClr val="tx1"/>
                </a:solidFill>
                <a:latin typeface="Dante" panose="02020502050200020203" pitchFamily="18" charset="0"/>
              </a:rPr>
              <a:t>Label wise image distribution</a:t>
            </a:r>
          </a:p>
        </p:txBody>
      </p:sp>
      <p:sp>
        <p:nvSpPr>
          <p:cNvPr id="25" name="Rectangle 24">
            <a:extLst>
              <a:ext uri="{FF2B5EF4-FFF2-40B4-BE49-F238E27FC236}">
                <a16:creationId xmlns:a16="http://schemas.microsoft.com/office/drawing/2014/main" id="{4D2D3A75-C7BF-B074-3426-A841DF9871B2}"/>
              </a:ext>
            </a:extLst>
          </p:cNvPr>
          <p:cNvSpPr/>
          <p:nvPr/>
        </p:nvSpPr>
        <p:spPr>
          <a:xfrm>
            <a:off x="10280831" y="2003197"/>
            <a:ext cx="1710351" cy="2253739"/>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Dante" panose="02020502050200020203" pitchFamily="18" charset="0"/>
              </a:rPr>
              <a:t>Image Preprocessing</a:t>
            </a:r>
          </a:p>
          <a:p>
            <a:endParaRPr lang="en-US" sz="1600" dirty="0">
              <a:solidFill>
                <a:schemeClr val="tx1"/>
              </a:solidFill>
              <a:latin typeface="Dante" panose="02020502050200020203" pitchFamily="18" charset="0"/>
            </a:endParaRPr>
          </a:p>
          <a:p>
            <a:pPr marL="342900" indent="-342900">
              <a:buAutoNum type="arabicPeriod"/>
            </a:pPr>
            <a:r>
              <a:rPr lang="en-US" sz="1600" dirty="0">
                <a:solidFill>
                  <a:schemeClr val="tx1"/>
                </a:solidFill>
                <a:latin typeface="Dante" panose="02020502050200020203" pitchFamily="18" charset="0"/>
              </a:rPr>
              <a:t>Resizing</a:t>
            </a:r>
          </a:p>
          <a:p>
            <a:pPr marL="342900" indent="-342900">
              <a:buAutoNum type="arabicPeriod"/>
            </a:pPr>
            <a:r>
              <a:rPr lang="en-US" sz="1600" dirty="0">
                <a:solidFill>
                  <a:schemeClr val="tx1"/>
                </a:solidFill>
                <a:latin typeface="Dante" panose="02020502050200020203" pitchFamily="18" charset="0"/>
              </a:rPr>
              <a:t>Gray scaling</a:t>
            </a:r>
          </a:p>
          <a:p>
            <a:pPr marL="342900" indent="-342900">
              <a:buAutoNum type="arabicPeriod"/>
            </a:pPr>
            <a:r>
              <a:rPr lang="en-US" sz="1600" dirty="0">
                <a:solidFill>
                  <a:schemeClr val="tx1"/>
                </a:solidFill>
                <a:latin typeface="Dante" panose="02020502050200020203" pitchFamily="18" charset="0"/>
              </a:rPr>
              <a:t>Normalization</a:t>
            </a:r>
          </a:p>
          <a:p>
            <a:pPr marL="342900" indent="-342900">
              <a:buAutoNum type="arabicPeriod"/>
            </a:pPr>
            <a:r>
              <a:rPr lang="en-US" sz="1600" dirty="0">
                <a:solidFill>
                  <a:schemeClr val="tx1"/>
                </a:solidFill>
                <a:latin typeface="Dante" panose="02020502050200020203" pitchFamily="18" charset="0"/>
              </a:rPr>
              <a:t>Reduction</a:t>
            </a:r>
          </a:p>
          <a:p>
            <a:pPr marL="342900" indent="-342900">
              <a:buAutoNum type="arabicPeriod"/>
            </a:pPr>
            <a:endParaRPr lang="en-US" sz="1600" dirty="0">
              <a:solidFill>
                <a:schemeClr val="tx1"/>
              </a:solidFill>
              <a:latin typeface="Dante" panose="02020502050200020203" pitchFamily="18" charset="0"/>
            </a:endParaRPr>
          </a:p>
        </p:txBody>
      </p:sp>
      <p:cxnSp>
        <p:nvCxnSpPr>
          <p:cNvPr id="26" name="Straight Arrow Connector 25">
            <a:extLst>
              <a:ext uri="{FF2B5EF4-FFF2-40B4-BE49-F238E27FC236}">
                <a16:creationId xmlns:a16="http://schemas.microsoft.com/office/drawing/2014/main" id="{EFBD96CF-A0FE-2A10-4E41-368DDF02CF46}"/>
              </a:ext>
            </a:extLst>
          </p:cNvPr>
          <p:cNvCxnSpPr>
            <a:cxnSpLocks/>
            <a:stCxn id="24" idx="3"/>
            <a:endCxn id="23" idx="1"/>
          </p:cNvCxnSpPr>
          <p:nvPr/>
        </p:nvCxnSpPr>
        <p:spPr>
          <a:xfrm>
            <a:off x="8428370" y="3123704"/>
            <a:ext cx="337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815AF9A-3A2A-FCD2-D52F-A70763704807}"/>
              </a:ext>
            </a:extLst>
          </p:cNvPr>
          <p:cNvSpPr/>
          <p:nvPr/>
        </p:nvSpPr>
        <p:spPr>
          <a:xfrm>
            <a:off x="5108646" y="2837465"/>
            <a:ext cx="1177636" cy="59153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Revising labels</a:t>
            </a:r>
          </a:p>
        </p:txBody>
      </p:sp>
      <p:cxnSp>
        <p:nvCxnSpPr>
          <p:cNvPr id="28" name="Straight Arrow Connector 27">
            <a:extLst>
              <a:ext uri="{FF2B5EF4-FFF2-40B4-BE49-F238E27FC236}">
                <a16:creationId xmlns:a16="http://schemas.microsoft.com/office/drawing/2014/main" id="{D77B532B-5EE9-2409-8968-7AB3AD28AEEC}"/>
              </a:ext>
            </a:extLst>
          </p:cNvPr>
          <p:cNvCxnSpPr>
            <a:cxnSpLocks/>
            <a:stCxn id="27" idx="3"/>
            <a:endCxn id="24" idx="1"/>
          </p:cNvCxnSpPr>
          <p:nvPr/>
        </p:nvCxnSpPr>
        <p:spPr>
          <a:xfrm flipV="1">
            <a:off x="6286282" y="3123704"/>
            <a:ext cx="240226" cy="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ACF039-70C3-A873-D279-77312AC6159F}"/>
              </a:ext>
            </a:extLst>
          </p:cNvPr>
          <p:cNvCxnSpPr>
            <a:cxnSpLocks/>
            <a:stCxn id="23" idx="3"/>
            <a:endCxn id="25" idx="1"/>
          </p:cNvCxnSpPr>
          <p:nvPr/>
        </p:nvCxnSpPr>
        <p:spPr>
          <a:xfrm>
            <a:off x="9943418" y="3123704"/>
            <a:ext cx="337413" cy="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3879E5-4D15-3142-9731-5A7E31D7AF07}"/>
              </a:ext>
            </a:extLst>
          </p:cNvPr>
          <p:cNvCxnSpPr>
            <a:cxnSpLocks/>
            <a:stCxn id="25" idx="2"/>
            <a:endCxn id="31" idx="0"/>
          </p:cNvCxnSpPr>
          <p:nvPr/>
        </p:nvCxnSpPr>
        <p:spPr>
          <a:xfrm flipH="1">
            <a:off x="11136006" y="4256936"/>
            <a:ext cx="1" cy="428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04A58B5-97D2-FDEA-61F2-2AA10E088127}"/>
              </a:ext>
            </a:extLst>
          </p:cNvPr>
          <p:cNvSpPr/>
          <p:nvPr/>
        </p:nvSpPr>
        <p:spPr>
          <a:xfrm>
            <a:off x="10547188" y="4685564"/>
            <a:ext cx="1177636" cy="59153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Splitting</a:t>
            </a:r>
          </a:p>
        </p:txBody>
      </p:sp>
      <p:pic>
        <p:nvPicPr>
          <p:cNvPr id="32" name="Picture 2" descr="Twitter External Brand Guidelines">
            <a:extLst>
              <a:ext uri="{FF2B5EF4-FFF2-40B4-BE49-F238E27FC236}">
                <a16:creationId xmlns:a16="http://schemas.microsoft.com/office/drawing/2014/main" id="{559AB1ED-9920-6CE6-CA6B-07C2661D7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18" y="2147690"/>
            <a:ext cx="546360" cy="5463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hlinkClick r:id="rId5"/>
            <a:extLst>
              <a:ext uri="{FF2B5EF4-FFF2-40B4-BE49-F238E27FC236}">
                <a16:creationId xmlns:a16="http://schemas.microsoft.com/office/drawing/2014/main" id="{14174D47-1ED6-8E49-B9CF-D24E1D007B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6957" y="2125643"/>
            <a:ext cx="1191771" cy="32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9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200" dirty="0"/>
              <a:t>Collection</a:t>
            </a:r>
            <a:endParaRPr lang="en-US" dirty="0"/>
          </a:p>
        </p:txBody>
      </p:sp>
      <p:sp>
        <p:nvSpPr>
          <p:cNvPr id="3" name="Rectangle 2">
            <a:extLst>
              <a:ext uri="{FF2B5EF4-FFF2-40B4-BE49-F238E27FC236}">
                <a16:creationId xmlns:a16="http://schemas.microsoft.com/office/drawing/2014/main" id="{BF2DA0EF-10D3-5468-6318-CD43F7386DFC}"/>
              </a:ext>
            </a:extLst>
          </p:cNvPr>
          <p:cNvSpPr/>
          <p:nvPr/>
        </p:nvSpPr>
        <p:spPr>
          <a:xfrm>
            <a:off x="1445743" y="1528250"/>
            <a:ext cx="814042" cy="36512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API</a:t>
            </a:r>
          </a:p>
        </p:txBody>
      </p:sp>
      <p:cxnSp>
        <p:nvCxnSpPr>
          <p:cNvPr id="8" name="Straight Arrow Connector 7">
            <a:extLst>
              <a:ext uri="{FF2B5EF4-FFF2-40B4-BE49-F238E27FC236}">
                <a16:creationId xmlns:a16="http://schemas.microsoft.com/office/drawing/2014/main" id="{033F4A5F-14DE-025C-9DF4-FDE6D0241CA8}"/>
              </a:ext>
            </a:extLst>
          </p:cNvPr>
          <p:cNvCxnSpPr>
            <a:cxnSpLocks/>
            <a:stCxn id="12" idx="3"/>
            <a:endCxn id="3" idx="1"/>
          </p:cNvCxnSpPr>
          <p:nvPr/>
        </p:nvCxnSpPr>
        <p:spPr>
          <a:xfrm>
            <a:off x="1286426" y="1698262"/>
            <a:ext cx="159317" cy="1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360056-856B-7CE8-67AF-CD4409F7B64A}"/>
              </a:ext>
            </a:extLst>
          </p:cNvPr>
          <p:cNvCxnSpPr>
            <a:cxnSpLocks/>
            <a:stCxn id="3" idx="3"/>
            <a:endCxn id="10" idx="1"/>
          </p:cNvCxnSpPr>
          <p:nvPr/>
        </p:nvCxnSpPr>
        <p:spPr>
          <a:xfrm>
            <a:off x="2259785" y="1710813"/>
            <a:ext cx="200886" cy="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B4ABD33-B2D4-04CF-A557-FC442B77B958}"/>
              </a:ext>
            </a:extLst>
          </p:cNvPr>
          <p:cNvSpPr/>
          <p:nvPr/>
        </p:nvSpPr>
        <p:spPr>
          <a:xfrm>
            <a:off x="2460671" y="1419275"/>
            <a:ext cx="1177636" cy="58568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Manual Annotation</a:t>
            </a:r>
          </a:p>
        </p:txBody>
      </p:sp>
      <p:grpSp>
        <p:nvGrpSpPr>
          <p:cNvPr id="11" name="Group 10">
            <a:extLst>
              <a:ext uri="{FF2B5EF4-FFF2-40B4-BE49-F238E27FC236}">
                <a16:creationId xmlns:a16="http://schemas.microsoft.com/office/drawing/2014/main" id="{02092CBA-DE5A-0815-7C14-CF2E20AA5007}"/>
              </a:ext>
            </a:extLst>
          </p:cNvPr>
          <p:cNvGrpSpPr/>
          <p:nvPr/>
        </p:nvGrpSpPr>
        <p:grpSpPr>
          <a:xfrm>
            <a:off x="472384" y="1291241"/>
            <a:ext cx="968128" cy="1089989"/>
            <a:chOff x="928255" y="1582794"/>
            <a:chExt cx="968128" cy="1089989"/>
          </a:xfrm>
        </p:grpSpPr>
        <p:pic>
          <p:nvPicPr>
            <p:cNvPr id="12" name="Picture 4" descr="36- data source Vector Icons free download in SVG, PNG Format">
              <a:extLst>
                <a:ext uri="{FF2B5EF4-FFF2-40B4-BE49-F238E27FC236}">
                  <a16:creationId xmlns:a16="http://schemas.microsoft.com/office/drawing/2014/main" id="{EC290704-5848-9047-8208-B0480E1E217D}"/>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28255" y="1582794"/>
              <a:ext cx="814042" cy="8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C55BD86-6815-0B40-DEEC-088B583E96BF}"/>
                </a:ext>
              </a:extLst>
            </p:cNvPr>
            <p:cNvSpPr txBox="1"/>
            <p:nvPr/>
          </p:nvSpPr>
          <p:spPr>
            <a:xfrm>
              <a:off x="968129" y="2334229"/>
              <a:ext cx="928254" cy="338554"/>
            </a:xfrm>
            <a:prstGeom prst="rect">
              <a:avLst/>
            </a:prstGeom>
            <a:noFill/>
          </p:spPr>
          <p:txBody>
            <a:bodyPr wrap="square" rtlCol="0">
              <a:spAutoFit/>
            </a:bodyPr>
            <a:lstStyle/>
            <a:p>
              <a:r>
                <a:rPr lang="en-US" sz="1600" dirty="0">
                  <a:latin typeface="Dante" panose="02020502050200020203" pitchFamily="18" charset="0"/>
                </a:rPr>
                <a:t>Twitter</a:t>
              </a:r>
            </a:p>
          </p:txBody>
        </p:sp>
      </p:grpSp>
      <p:sp>
        <p:nvSpPr>
          <p:cNvPr id="14" name="Rectangle 13">
            <a:extLst>
              <a:ext uri="{FF2B5EF4-FFF2-40B4-BE49-F238E27FC236}">
                <a16:creationId xmlns:a16="http://schemas.microsoft.com/office/drawing/2014/main" id="{2E2DAEED-1F32-793F-912C-7DE20C23E0CF}"/>
              </a:ext>
            </a:extLst>
          </p:cNvPr>
          <p:cNvSpPr/>
          <p:nvPr/>
        </p:nvSpPr>
        <p:spPr>
          <a:xfrm>
            <a:off x="3832621" y="1166546"/>
            <a:ext cx="1450997" cy="1089989"/>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Consolidated data source</a:t>
            </a:r>
          </a:p>
          <a:p>
            <a:pPr algn="ctr"/>
            <a:r>
              <a:rPr lang="en-US" sz="1600" dirty="0">
                <a:solidFill>
                  <a:schemeClr val="tx1"/>
                </a:solidFill>
                <a:latin typeface="Dante" panose="02020502050200020203" pitchFamily="18" charset="0"/>
              </a:rPr>
              <a:t>(CRISISMMD)</a:t>
            </a:r>
          </a:p>
          <a:p>
            <a:pPr algn="ctr"/>
            <a:r>
              <a:rPr lang="en-US" sz="1600" dirty="0">
                <a:solidFill>
                  <a:schemeClr val="tx1"/>
                </a:solidFill>
                <a:latin typeface="Dante" panose="02020502050200020203" pitchFamily="18" charset="0"/>
              </a:rPr>
              <a:t>Size: 1.57 GB</a:t>
            </a:r>
          </a:p>
        </p:txBody>
      </p:sp>
      <p:cxnSp>
        <p:nvCxnSpPr>
          <p:cNvPr id="15" name="Straight Arrow Connector 14">
            <a:extLst>
              <a:ext uri="{FF2B5EF4-FFF2-40B4-BE49-F238E27FC236}">
                <a16:creationId xmlns:a16="http://schemas.microsoft.com/office/drawing/2014/main" id="{07D4D6AD-FDBF-5207-7DFA-1D7F5C07AAB9}"/>
              </a:ext>
            </a:extLst>
          </p:cNvPr>
          <p:cNvCxnSpPr>
            <a:cxnSpLocks/>
            <a:stCxn id="10" idx="3"/>
            <a:endCxn id="14" idx="1"/>
          </p:cNvCxnSpPr>
          <p:nvPr/>
        </p:nvCxnSpPr>
        <p:spPr>
          <a:xfrm flipV="1">
            <a:off x="3638307" y="1711541"/>
            <a:ext cx="194314" cy="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3D0B53D-9AD7-F71F-2348-4F83E3E12E46}"/>
              </a:ext>
            </a:extLst>
          </p:cNvPr>
          <p:cNvSpPr/>
          <p:nvPr/>
        </p:nvSpPr>
        <p:spPr>
          <a:xfrm>
            <a:off x="2113683" y="2539051"/>
            <a:ext cx="1447977" cy="58568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Data Validation</a:t>
            </a:r>
          </a:p>
        </p:txBody>
      </p:sp>
      <p:cxnSp>
        <p:nvCxnSpPr>
          <p:cNvPr id="17" name="Connector: Elbow 16">
            <a:extLst>
              <a:ext uri="{FF2B5EF4-FFF2-40B4-BE49-F238E27FC236}">
                <a16:creationId xmlns:a16="http://schemas.microsoft.com/office/drawing/2014/main" id="{DB36208C-2D32-7462-BE9F-052A3878B6CE}"/>
              </a:ext>
            </a:extLst>
          </p:cNvPr>
          <p:cNvCxnSpPr>
            <a:cxnSpLocks/>
            <a:stCxn id="14" idx="2"/>
            <a:endCxn id="16" idx="3"/>
          </p:cNvCxnSpPr>
          <p:nvPr/>
        </p:nvCxnSpPr>
        <p:spPr>
          <a:xfrm rot="5400000">
            <a:off x="3772211" y="2045984"/>
            <a:ext cx="575358" cy="9964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9139F72-9EAC-1488-7139-4FFBE096F5E2}"/>
              </a:ext>
            </a:extLst>
          </p:cNvPr>
          <p:cNvCxnSpPr>
            <a:cxnSpLocks/>
            <a:stCxn id="13" idx="2"/>
            <a:endCxn id="16" idx="1"/>
          </p:cNvCxnSpPr>
          <p:nvPr/>
        </p:nvCxnSpPr>
        <p:spPr>
          <a:xfrm rot="16200000" flipH="1">
            <a:off x="1319703" y="2037912"/>
            <a:ext cx="450663" cy="1137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8F391A-FFF3-B0DA-551A-416420D3BED8}"/>
              </a:ext>
            </a:extLst>
          </p:cNvPr>
          <p:cNvCxnSpPr>
            <a:cxnSpLocks/>
            <a:stCxn id="14" idx="3"/>
            <a:endCxn id="22" idx="1"/>
          </p:cNvCxnSpPr>
          <p:nvPr/>
        </p:nvCxnSpPr>
        <p:spPr>
          <a:xfrm>
            <a:off x="5283618" y="1711541"/>
            <a:ext cx="550030" cy="7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1962703-13D0-191B-4A95-234A1DE6D610}"/>
              </a:ext>
            </a:extLst>
          </p:cNvPr>
          <p:cNvPicPr>
            <a:picLocks noChangeAspect="1"/>
          </p:cNvPicPr>
          <p:nvPr/>
        </p:nvPicPr>
        <p:blipFill rotWithShape="1">
          <a:blip r:embed="rId4">
            <a:clrChange>
              <a:clrFrom>
                <a:srgbClr val="FFFFFF"/>
              </a:clrFrom>
              <a:clrTo>
                <a:srgbClr val="FFFFFF">
                  <a:alpha val="0"/>
                </a:srgbClr>
              </a:clrTo>
            </a:clrChange>
          </a:blip>
          <a:srcRect b="16536"/>
          <a:stretch/>
        </p:blipFill>
        <p:spPr>
          <a:xfrm>
            <a:off x="7342279" y="1166546"/>
            <a:ext cx="4336433" cy="2262454"/>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A0811FF5-04CE-67C5-625B-AE82A9BD126E}"/>
              </a:ext>
            </a:extLst>
          </p:cNvPr>
          <p:cNvCxnSpPr>
            <a:cxnSpLocks/>
            <a:stCxn id="22" idx="3"/>
          </p:cNvCxnSpPr>
          <p:nvPr/>
        </p:nvCxnSpPr>
        <p:spPr>
          <a:xfrm flipV="1">
            <a:off x="7011284" y="1714730"/>
            <a:ext cx="328527" cy="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625E28D-B051-D246-1465-9AD3A64C69B3}"/>
              </a:ext>
            </a:extLst>
          </p:cNvPr>
          <p:cNvSpPr/>
          <p:nvPr/>
        </p:nvSpPr>
        <p:spPr>
          <a:xfrm>
            <a:off x="5833648" y="1423431"/>
            <a:ext cx="1177636" cy="59153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Revise labels</a:t>
            </a:r>
          </a:p>
        </p:txBody>
      </p:sp>
      <p:pic>
        <p:nvPicPr>
          <p:cNvPr id="23" name="Picture 22">
            <a:extLst>
              <a:ext uri="{FF2B5EF4-FFF2-40B4-BE49-F238E27FC236}">
                <a16:creationId xmlns:a16="http://schemas.microsoft.com/office/drawing/2014/main" id="{9F7F6751-937A-778D-70B6-3C53E898DF2D}"/>
              </a:ext>
            </a:extLst>
          </p:cNvPr>
          <p:cNvPicPr>
            <a:picLocks noChangeAspect="1"/>
          </p:cNvPicPr>
          <p:nvPr/>
        </p:nvPicPr>
        <p:blipFill>
          <a:blip r:embed="rId5"/>
          <a:stretch>
            <a:fillRect/>
          </a:stretch>
        </p:blipFill>
        <p:spPr>
          <a:xfrm>
            <a:off x="1852764" y="4517209"/>
            <a:ext cx="1962424" cy="1467055"/>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801B1F60-690C-0EC3-EA40-2CF8A8F7F4E7}"/>
              </a:ext>
            </a:extLst>
          </p:cNvPr>
          <p:cNvCxnSpPr>
            <a:cxnSpLocks/>
            <a:stCxn id="16" idx="2"/>
            <a:endCxn id="23" idx="0"/>
          </p:cNvCxnSpPr>
          <p:nvPr/>
        </p:nvCxnSpPr>
        <p:spPr>
          <a:xfrm flipH="1">
            <a:off x="2833976" y="3124735"/>
            <a:ext cx="3696" cy="139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3B3CAF2-54B6-6DA7-CF8D-D47E1E133AD4}"/>
              </a:ext>
            </a:extLst>
          </p:cNvPr>
          <p:cNvSpPr txBox="1"/>
          <p:nvPr/>
        </p:nvSpPr>
        <p:spPr>
          <a:xfrm>
            <a:off x="2914318" y="3505279"/>
            <a:ext cx="1447977" cy="738664"/>
          </a:xfrm>
          <a:prstGeom prst="rect">
            <a:avLst/>
          </a:prstGeom>
          <a:noFill/>
        </p:spPr>
        <p:txBody>
          <a:bodyPr wrap="square" rtlCol="0">
            <a:spAutoFit/>
          </a:bodyPr>
          <a:lstStyle/>
          <a:p>
            <a:r>
              <a:rPr lang="en-US" sz="1400" dirty="0">
                <a:latin typeface="Dante" panose="02020502050200020203" pitchFamily="18" charset="0"/>
              </a:rPr>
              <a:t>Perform pixel wise equality check in python</a:t>
            </a:r>
          </a:p>
        </p:txBody>
      </p:sp>
    </p:spTree>
    <p:extLst>
      <p:ext uri="{BB962C8B-B14F-4D97-AF65-F5344CB8AC3E}">
        <p14:creationId xmlns:p14="http://schemas.microsoft.com/office/powerpoint/2010/main" val="3836092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68B7A7-F2E9-E6D7-A19C-D8A49FFD6CDA}"/>
              </a:ext>
            </a:extLst>
          </p:cNvPr>
          <p:cNvSpPr/>
          <p:nvPr/>
        </p:nvSpPr>
        <p:spPr>
          <a:xfrm>
            <a:off x="478971" y="3439287"/>
            <a:ext cx="4069859" cy="256810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Exploratory Data Analysis</a:t>
            </a:r>
            <a:endParaRPr lang="en-US" dirty="0"/>
          </a:p>
        </p:txBody>
      </p:sp>
      <p:sp>
        <p:nvSpPr>
          <p:cNvPr id="3" name="Rectangle 2">
            <a:extLst>
              <a:ext uri="{FF2B5EF4-FFF2-40B4-BE49-F238E27FC236}">
                <a16:creationId xmlns:a16="http://schemas.microsoft.com/office/drawing/2014/main" id="{40A20BAF-20BE-A43A-DFD2-1AADAD73B87A}"/>
              </a:ext>
            </a:extLst>
          </p:cNvPr>
          <p:cNvSpPr/>
          <p:nvPr/>
        </p:nvSpPr>
        <p:spPr>
          <a:xfrm>
            <a:off x="4686605" y="975618"/>
            <a:ext cx="7026424" cy="5031777"/>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3954AD9-4178-3C95-7C89-EF1D88BD8295}"/>
              </a:ext>
            </a:extLst>
          </p:cNvPr>
          <p:cNvSpPr/>
          <p:nvPr/>
        </p:nvSpPr>
        <p:spPr>
          <a:xfrm>
            <a:off x="478971" y="975617"/>
            <a:ext cx="4069859" cy="241200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image20.png">
            <a:extLst>
              <a:ext uri="{FF2B5EF4-FFF2-40B4-BE49-F238E27FC236}">
                <a16:creationId xmlns:a16="http://schemas.microsoft.com/office/drawing/2014/main" id="{51950230-FEA3-6D7F-D6EC-ACE47B2AEDE7}"/>
              </a:ext>
            </a:extLst>
          </p:cNvPr>
          <p:cNvPicPr/>
          <p:nvPr/>
        </p:nvPicPr>
        <p:blipFill rotWithShape="1">
          <a:blip r:embed="rId3"/>
          <a:srcRect l="58088" t="50000"/>
          <a:stretch/>
        </p:blipFill>
        <p:spPr>
          <a:xfrm>
            <a:off x="848964" y="1585294"/>
            <a:ext cx="3035924" cy="1710453"/>
          </a:xfrm>
          <a:prstGeom prst="rect">
            <a:avLst/>
          </a:prstGeom>
          <a:ln w="12700">
            <a:noFill/>
            <a:prstDash val="solid"/>
          </a:ln>
        </p:spPr>
      </p:pic>
      <p:pic>
        <p:nvPicPr>
          <p:cNvPr id="10" name="Picture 9">
            <a:extLst>
              <a:ext uri="{FF2B5EF4-FFF2-40B4-BE49-F238E27FC236}">
                <a16:creationId xmlns:a16="http://schemas.microsoft.com/office/drawing/2014/main" id="{62D128A5-7224-9265-DCFB-D3CB821940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89201" y="1643129"/>
            <a:ext cx="3389879" cy="2274009"/>
          </a:xfrm>
          <a:prstGeom prst="rect">
            <a:avLst/>
          </a:prstGeom>
        </p:spPr>
      </p:pic>
      <p:pic>
        <p:nvPicPr>
          <p:cNvPr id="11" name="Picture 10">
            <a:extLst>
              <a:ext uri="{FF2B5EF4-FFF2-40B4-BE49-F238E27FC236}">
                <a16:creationId xmlns:a16="http://schemas.microsoft.com/office/drawing/2014/main" id="{E941769D-75D7-A4E7-4A25-0751C077163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5767" y="3879879"/>
            <a:ext cx="3222643" cy="2076280"/>
          </a:xfrm>
          <a:prstGeom prst="rect">
            <a:avLst/>
          </a:prstGeom>
        </p:spPr>
      </p:pic>
      <p:pic>
        <p:nvPicPr>
          <p:cNvPr id="12" name="Picture 11">
            <a:extLst>
              <a:ext uri="{FF2B5EF4-FFF2-40B4-BE49-F238E27FC236}">
                <a16:creationId xmlns:a16="http://schemas.microsoft.com/office/drawing/2014/main" id="{C0EA2066-7D72-DF32-E267-946EE1A4DC9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05239" y="3879879"/>
            <a:ext cx="3129081" cy="2054684"/>
          </a:xfrm>
          <a:prstGeom prst="rect">
            <a:avLst/>
          </a:prstGeom>
        </p:spPr>
      </p:pic>
      <p:sp>
        <p:nvSpPr>
          <p:cNvPr id="13" name="Rectangle: Rounded Corners 12">
            <a:extLst>
              <a:ext uri="{FF2B5EF4-FFF2-40B4-BE49-F238E27FC236}">
                <a16:creationId xmlns:a16="http://schemas.microsoft.com/office/drawing/2014/main" id="{9B27ED20-DE6F-6C57-BF6B-9FA632666BB5}"/>
              </a:ext>
            </a:extLst>
          </p:cNvPr>
          <p:cNvSpPr/>
          <p:nvPr/>
        </p:nvSpPr>
        <p:spPr>
          <a:xfrm>
            <a:off x="848964" y="1086644"/>
            <a:ext cx="3342146" cy="4883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Dante" panose="02020502050200020203" pitchFamily="18" charset="0"/>
              </a:rPr>
              <a:t>Image Distribution by label</a:t>
            </a:r>
          </a:p>
        </p:txBody>
      </p:sp>
      <p:sp>
        <p:nvSpPr>
          <p:cNvPr id="14" name="Rectangle: Rounded Corners 13">
            <a:extLst>
              <a:ext uri="{FF2B5EF4-FFF2-40B4-BE49-F238E27FC236}">
                <a16:creationId xmlns:a16="http://schemas.microsoft.com/office/drawing/2014/main" id="{FE5BD759-A30B-79B1-6E11-130913A0E57B}"/>
              </a:ext>
            </a:extLst>
          </p:cNvPr>
          <p:cNvSpPr/>
          <p:nvPr/>
        </p:nvSpPr>
        <p:spPr>
          <a:xfrm>
            <a:off x="6411434" y="1074697"/>
            <a:ext cx="4119982" cy="48619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Dante" panose="02020502050200020203" pitchFamily="18" charset="0"/>
              </a:rPr>
              <a:t>Image Distribution by parameters</a:t>
            </a:r>
          </a:p>
        </p:txBody>
      </p:sp>
      <p:pic>
        <p:nvPicPr>
          <p:cNvPr id="4098" name="Picture 2">
            <a:extLst>
              <a:ext uri="{FF2B5EF4-FFF2-40B4-BE49-F238E27FC236}">
                <a16:creationId xmlns:a16="http://schemas.microsoft.com/office/drawing/2014/main" id="{9D3E437D-D85A-51E9-A0E6-88A989011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300" y="4123575"/>
            <a:ext cx="2843200" cy="17262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020AAA62-F2AF-DADE-F693-BEF281AA7FD8}"/>
              </a:ext>
            </a:extLst>
          </p:cNvPr>
          <p:cNvSpPr/>
          <p:nvPr/>
        </p:nvSpPr>
        <p:spPr>
          <a:xfrm>
            <a:off x="848964" y="3498644"/>
            <a:ext cx="3342146" cy="4883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Dante" panose="02020502050200020203" pitchFamily="18" charset="0"/>
              </a:rPr>
              <a:t>Image Distribution by Flood Event</a:t>
            </a:r>
          </a:p>
        </p:txBody>
      </p:sp>
    </p:spTree>
    <p:extLst>
      <p:ext uri="{BB962C8B-B14F-4D97-AF65-F5344CB8AC3E}">
        <p14:creationId xmlns:p14="http://schemas.microsoft.com/office/powerpoint/2010/main" val="50003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200" dirty="0"/>
              <a:t>Data balancing &amp; preprocessing</a:t>
            </a:r>
            <a:endParaRPr lang="en-US" dirty="0"/>
          </a:p>
        </p:txBody>
      </p:sp>
      <p:sp>
        <p:nvSpPr>
          <p:cNvPr id="3" name="Rectangle 2">
            <a:extLst>
              <a:ext uri="{FF2B5EF4-FFF2-40B4-BE49-F238E27FC236}">
                <a16:creationId xmlns:a16="http://schemas.microsoft.com/office/drawing/2014/main" id="{45433DD0-C4AE-A47C-F071-B325D100F9BC}"/>
              </a:ext>
            </a:extLst>
          </p:cNvPr>
          <p:cNvSpPr/>
          <p:nvPr/>
        </p:nvSpPr>
        <p:spPr>
          <a:xfrm>
            <a:off x="627827" y="3379141"/>
            <a:ext cx="11016117" cy="222804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D7BF905-A3F2-038B-0750-FD6D148EF1AA}"/>
              </a:ext>
            </a:extLst>
          </p:cNvPr>
          <p:cNvSpPr/>
          <p:nvPr/>
        </p:nvSpPr>
        <p:spPr>
          <a:xfrm>
            <a:off x="627827" y="1232434"/>
            <a:ext cx="11016117" cy="1805599"/>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E9A9B75-3262-8893-BC33-413EDCFD4638}"/>
              </a:ext>
            </a:extLst>
          </p:cNvPr>
          <p:cNvSpPr/>
          <p:nvPr/>
        </p:nvSpPr>
        <p:spPr>
          <a:xfrm>
            <a:off x="1425862" y="1970900"/>
            <a:ext cx="1177636" cy="591535"/>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Unbalanced Dataset</a:t>
            </a:r>
          </a:p>
        </p:txBody>
      </p:sp>
      <p:cxnSp>
        <p:nvCxnSpPr>
          <p:cNvPr id="10" name="Straight Arrow Connector 9">
            <a:extLst>
              <a:ext uri="{FF2B5EF4-FFF2-40B4-BE49-F238E27FC236}">
                <a16:creationId xmlns:a16="http://schemas.microsoft.com/office/drawing/2014/main" id="{2F6965CD-21E6-BF33-BAEF-815CC50BFDE9}"/>
              </a:ext>
            </a:extLst>
          </p:cNvPr>
          <p:cNvCxnSpPr>
            <a:cxnSpLocks/>
            <a:stCxn id="9" idx="3"/>
            <a:endCxn id="11" idx="1"/>
          </p:cNvCxnSpPr>
          <p:nvPr/>
        </p:nvCxnSpPr>
        <p:spPr>
          <a:xfrm flipV="1">
            <a:off x="2603498" y="2266667"/>
            <a:ext cx="521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5CB2944-B028-9823-963A-4AD2580DA67E}"/>
              </a:ext>
            </a:extLst>
          </p:cNvPr>
          <p:cNvSpPr/>
          <p:nvPr/>
        </p:nvSpPr>
        <p:spPr>
          <a:xfrm>
            <a:off x="3125377" y="1901420"/>
            <a:ext cx="1690663" cy="730493"/>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Down sampling of non flood images</a:t>
            </a:r>
          </a:p>
        </p:txBody>
      </p:sp>
      <p:sp>
        <p:nvSpPr>
          <p:cNvPr id="12" name="Rectangle 11">
            <a:extLst>
              <a:ext uri="{FF2B5EF4-FFF2-40B4-BE49-F238E27FC236}">
                <a16:creationId xmlns:a16="http://schemas.microsoft.com/office/drawing/2014/main" id="{586558E4-2DEE-2848-5411-ED4C72160ECE}"/>
              </a:ext>
            </a:extLst>
          </p:cNvPr>
          <p:cNvSpPr/>
          <p:nvPr/>
        </p:nvSpPr>
        <p:spPr>
          <a:xfrm>
            <a:off x="5134287" y="1905838"/>
            <a:ext cx="1690663" cy="730493"/>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Sample 1000 balanced image data</a:t>
            </a:r>
          </a:p>
        </p:txBody>
      </p:sp>
      <p:cxnSp>
        <p:nvCxnSpPr>
          <p:cNvPr id="13" name="Straight Arrow Connector 12">
            <a:extLst>
              <a:ext uri="{FF2B5EF4-FFF2-40B4-BE49-F238E27FC236}">
                <a16:creationId xmlns:a16="http://schemas.microsoft.com/office/drawing/2014/main" id="{E71561B7-0B4E-5CEF-E60C-440A6250653F}"/>
              </a:ext>
            </a:extLst>
          </p:cNvPr>
          <p:cNvCxnSpPr>
            <a:cxnSpLocks/>
            <a:stCxn id="11" idx="3"/>
            <a:endCxn id="12" idx="1"/>
          </p:cNvCxnSpPr>
          <p:nvPr/>
        </p:nvCxnSpPr>
        <p:spPr>
          <a:xfrm>
            <a:off x="4816040" y="2266667"/>
            <a:ext cx="318247" cy="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10ECDC-D4D3-2756-46C0-E31D9FDB26A8}"/>
              </a:ext>
            </a:extLst>
          </p:cNvPr>
          <p:cNvCxnSpPr>
            <a:cxnSpLocks/>
            <a:stCxn id="12" idx="3"/>
          </p:cNvCxnSpPr>
          <p:nvPr/>
        </p:nvCxnSpPr>
        <p:spPr>
          <a:xfrm flipV="1">
            <a:off x="6824950" y="2266666"/>
            <a:ext cx="652961" cy="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2CC1F11-4742-D78B-206E-11C58BD512B1}"/>
              </a:ext>
            </a:extLst>
          </p:cNvPr>
          <p:cNvSpPr/>
          <p:nvPr/>
        </p:nvSpPr>
        <p:spPr>
          <a:xfrm>
            <a:off x="627826" y="1007839"/>
            <a:ext cx="2153393" cy="36491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Dante" panose="02020502050200020203" pitchFamily="18" charset="0"/>
              </a:rPr>
              <a:t>Data Balancing</a:t>
            </a:r>
          </a:p>
        </p:txBody>
      </p:sp>
      <p:pic>
        <p:nvPicPr>
          <p:cNvPr id="16" name="Picture 15">
            <a:extLst>
              <a:ext uri="{FF2B5EF4-FFF2-40B4-BE49-F238E27FC236}">
                <a16:creationId xmlns:a16="http://schemas.microsoft.com/office/drawing/2014/main" id="{74BA9AA3-171B-7AB2-A81B-CB017B952E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1640" y="3688634"/>
            <a:ext cx="10488489" cy="1876687"/>
          </a:xfrm>
          <a:prstGeom prst="rect">
            <a:avLst/>
          </a:prstGeom>
        </p:spPr>
      </p:pic>
      <p:sp>
        <p:nvSpPr>
          <p:cNvPr id="17" name="Rectangle: Rounded Corners 16">
            <a:extLst>
              <a:ext uri="{FF2B5EF4-FFF2-40B4-BE49-F238E27FC236}">
                <a16:creationId xmlns:a16="http://schemas.microsoft.com/office/drawing/2014/main" id="{27E18FCE-A0EE-F06D-F70C-982BB154582F}"/>
              </a:ext>
            </a:extLst>
          </p:cNvPr>
          <p:cNvSpPr/>
          <p:nvPr/>
        </p:nvSpPr>
        <p:spPr>
          <a:xfrm>
            <a:off x="627827" y="3196681"/>
            <a:ext cx="2171864" cy="36491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Dante" panose="02020502050200020203" pitchFamily="18" charset="0"/>
              </a:rPr>
              <a:t>Image Pre-processing</a:t>
            </a:r>
          </a:p>
        </p:txBody>
      </p:sp>
      <p:pic>
        <p:nvPicPr>
          <p:cNvPr id="18" name="Graphic 17" descr="Checkmark outline">
            <a:extLst>
              <a:ext uri="{FF2B5EF4-FFF2-40B4-BE49-F238E27FC236}">
                <a16:creationId xmlns:a16="http://schemas.microsoft.com/office/drawing/2014/main" id="{01068AA8-AB18-6FB9-E386-41FBBBFD57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1979" y="3493372"/>
            <a:ext cx="306803" cy="306803"/>
          </a:xfrm>
          <a:prstGeom prst="rect">
            <a:avLst/>
          </a:prstGeom>
        </p:spPr>
      </p:pic>
      <p:pic>
        <p:nvPicPr>
          <p:cNvPr id="19" name="Graphic 18" descr="Checkmark outline">
            <a:extLst>
              <a:ext uri="{FF2B5EF4-FFF2-40B4-BE49-F238E27FC236}">
                <a16:creationId xmlns:a16="http://schemas.microsoft.com/office/drawing/2014/main" id="{906E29A2-A6EE-830C-141B-3D8FE916FA6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915014" y="3493372"/>
            <a:ext cx="306803" cy="306803"/>
          </a:xfrm>
          <a:prstGeom prst="rect">
            <a:avLst/>
          </a:prstGeom>
        </p:spPr>
      </p:pic>
      <p:graphicFrame>
        <p:nvGraphicFramePr>
          <p:cNvPr id="20" name="Content Placeholder 15" descr="Chart Placeholder ">
            <a:extLst>
              <a:ext uri="{FF2B5EF4-FFF2-40B4-BE49-F238E27FC236}">
                <a16:creationId xmlns:a16="http://schemas.microsoft.com/office/drawing/2014/main" id="{EF2776E8-8CA7-15E6-0E76-49940B945973}"/>
              </a:ext>
            </a:extLst>
          </p:cNvPr>
          <p:cNvGraphicFramePr>
            <a:graphicFrameLocks/>
          </p:cNvGraphicFramePr>
          <p:nvPr>
            <p:extLst>
              <p:ext uri="{D42A27DB-BD31-4B8C-83A1-F6EECF244321}">
                <p14:modId xmlns:p14="http://schemas.microsoft.com/office/powerpoint/2010/main" val="1628293923"/>
              </p:ext>
            </p:extLst>
          </p:nvPr>
        </p:nvGraphicFramePr>
        <p:xfrm>
          <a:off x="7698797" y="1441589"/>
          <a:ext cx="3883899" cy="1387288"/>
        </p:xfrm>
        <a:graphic>
          <a:graphicData uri="http://schemas.openxmlformats.org/drawingml/2006/chart">
            <c:chart xmlns:c="http://schemas.openxmlformats.org/drawingml/2006/chart" xmlns:r="http://schemas.openxmlformats.org/officeDocument/2006/relationships" r:id="rId7"/>
          </a:graphicData>
        </a:graphic>
      </p:graphicFrame>
      <p:pic>
        <p:nvPicPr>
          <p:cNvPr id="21" name="Graphic 20" descr="Checkmark outline">
            <a:extLst>
              <a:ext uri="{FF2B5EF4-FFF2-40B4-BE49-F238E27FC236}">
                <a16:creationId xmlns:a16="http://schemas.microsoft.com/office/drawing/2014/main" id="{14E0F1FE-198E-A1BA-342C-8DE823CB7EE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5152758" y="3493372"/>
            <a:ext cx="306803" cy="306803"/>
          </a:xfrm>
          <a:prstGeom prst="rect">
            <a:avLst/>
          </a:prstGeom>
        </p:spPr>
      </p:pic>
      <p:pic>
        <p:nvPicPr>
          <p:cNvPr id="22" name="Graphic 21" descr="Checkmark outline">
            <a:extLst>
              <a:ext uri="{FF2B5EF4-FFF2-40B4-BE49-F238E27FC236}">
                <a16:creationId xmlns:a16="http://schemas.microsoft.com/office/drawing/2014/main" id="{B5A87CE8-740D-E20F-4982-73E8A473C2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957" y="5794887"/>
            <a:ext cx="306803" cy="306803"/>
          </a:xfrm>
          <a:prstGeom prst="rect">
            <a:avLst/>
          </a:prstGeom>
        </p:spPr>
      </p:pic>
      <p:sp>
        <p:nvSpPr>
          <p:cNvPr id="23" name="TextBox 22">
            <a:extLst>
              <a:ext uri="{FF2B5EF4-FFF2-40B4-BE49-F238E27FC236}">
                <a16:creationId xmlns:a16="http://schemas.microsoft.com/office/drawing/2014/main" id="{32DC2E86-6BE3-46AF-DA1E-85C844F63E55}"/>
              </a:ext>
            </a:extLst>
          </p:cNvPr>
          <p:cNvSpPr txBox="1"/>
          <p:nvPr/>
        </p:nvSpPr>
        <p:spPr>
          <a:xfrm>
            <a:off x="950760" y="5868199"/>
            <a:ext cx="3393870" cy="230832"/>
          </a:xfrm>
          <a:prstGeom prst="rect">
            <a:avLst/>
          </a:prstGeom>
          <a:noFill/>
        </p:spPr>
        <p:txBody>
          <a:bodyPr wrap="square" rtlCol="0">
            <a:spAutoFit/>
          </a:bodyPr>
          <a:lstStyle/>
          <a:p>
            <a:r>
              <a:rPr lang="en-IN" sz="900" dirty="0"/>
              <a:t>Pre-processing steps performed on the sampled 1000 images </a:t>
            </a:r>
            <a:endParaRPr lang="en-US" sz="900" dirty="0"/>
          </a:p>
        </p:txBody>
      </p:sp>
    </p:spTree>
    <p:extLst>
      <p:ext uri="{BB962C8B-B14F-4D97-AF65-F5344CB8AC3E}">
        <p14:creationId xmlns:p14="http://schemas.microsoft.com/office/powerpoint/2010/main" val="64379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200" dirty="0"/>
              <a:t>Data PRE-PROCESSING (CONTD.)</a:t>
            </a:r>
            <a:endParaRPr lang="en-US" dirty="0"/>
          </a:p>
        </p:txBody>
      </p:sp>
      <p:pic>
        <p:nvPicPr>
          <p:cNvPr id="1026" name="Picture 2">
            <a:extLst>
              <a:ext uri="{FF2B5EF4-FFF2-40B4-BE49-F238E27FC236}">
                <a16:creationId xmlns:a16="http://schemas.microsoft.com/office/drawing/2014/main" id="{DD2486CC-E116-D7E8-9665-1E2614222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804" y="1074697"/>
            <a:ext cx="6528391" cy="50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30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200" dirty="0"/>
              <a:t>Data splitting</a:t>
            </a:r>
            <a:endParaRPr lang="en-US" dirty="0"/>
          </a:p>
        </p:txBody>
      </p:sp>
      <p:sp>
        <p:nvSpPr>
          <p:cNvPr id="3" name="Rectangle 2">
            <a:extLst>
              <a:ext uri="{FF2B5EF4-FFF2-40B4-BE49-F238E27FC236}">
                <a16:creationId xmlns:a16="http://schemas.microsoft.com/office/drawing/2014/main" id="{A9560EA1-567F-CD4F-2006-362C2C36C535}"/>
              </a:ext>
            </a:extLst>
          </p:cNvPr>
          <p:cNvSpPr/>
          <p:nvPr/>
        </p:nvSpPr>
        <p:spPr>
          <a:xfrm>
            <a:off x="2397199" y="1608613"/>
            <a:ext cx="1219815" cy="49664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Train</a:t>
            </a:r>
          </a:p>
          <a:p>
            <a:pPr algn="ctr"/>
            <a:r>
              <a:rPr lang="en-US" sz="1600" dirty="0">
                <a:solidFill>
                  <a:schemeClr val="tx1"/>
                </a:solidFill>
                <a:latin typeface="Dante" panose="02020502050200020203" pitchFamily="18" charset="0"/>
              </a:rPr>
              <a:t>60%</a:t>
            </a:r>
          </a:p>
        </p:txBody>
      </p:sp>
      <p:sp>
        <p:nvSpPr>
          <p:cNvPr id="8" name="Rectangle 7">
            <a:extLst>
              <a:ext uri="{FF2B5EF4-FFF2-40B4-BE49-F238E27FC236}">
                <a16:creationId xmlns:a16="http://schemas.microsoft.com/office/drawing/2014/main" id="{DB636057-D122-7700-60A9-5C891D85638E}"/>
              </a:ext>
            </a:extLst>
          </p:cNvPr>
          <p:cNvSpPr/>
          <p:nvPr/>
        </p:nvSpPr>
        <p:spPr>
          <a:xfrm>
            <a:off x="2397199" y="3401538"/>
            <a:ext cx="1219815" cy="49664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Validation</a:t>
            </a:r>
          </a:p>
          <a:p>
            <a:pPr algn="ctr"/>
            <a:r>
              <a:rPr lang="en-US" sz="1600" dirty="0">
                <a:solidFill>
                  <a:schemeClr val="tx1"/>
                </a:solidFill>
                <a:latin typeface="Dante" panose="02020502050200020203" pitchFamily="18" charset="0"/>
              </a:rPr>
              <a:t>20%</a:t>
            </a:r>
          </a:p>
        </p:txBody>
      </p:sp>
      <p:sp>
        <p:nvSpPr>
          <p:cNvPr id="9" name="Rectangle 8">
            <a:extLst>
              <a:ext uri="{FF2B5EF4-FFF2-40B4-BE49-F238E27FC236}">
                <a16:creationId xmlns:a16="http://schemas.microsoft.com/office/drawing/2014/main" id="{F50D74E5-88FD-4F00-ABA4-7D7006F79558}"/>
              </a:ext>
            </a:extLst>
          </p:cNvPr>
          <p:cNvSpPr/>
          <p:nvPr/>
        </p:nvSpPr>
        <p:spPr>
          <a:xfrm>
            <a:off x="2397199" y="5119102"/>
            <a:ext cx="1219815" cy="496644"/>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Test</a:t>
            </a:r>
          </a:p>
          <a:p>
            <a:pPr algn="ctr"/>
            <a:r>
              <a:rPr lang="en-US" sz="1600" dirty="0">
                <a:solidFill>
                  <a:schemeClr val="tx1"/>
                </a:solidFill>
                <a:latin typeface="Dante" panose="02020502050200020203" pitchFamily="18" charset="0"/>
              </a:rPr>
              <a:t>20%</a:t>
            </a:r>
          </a:p>
        </p:txBody>
      </p:sp>
      <p:sp>
        <p:nvSpPr>
          <p:cNvPr id="10" name="Rectangle 9">
            <a:extLst>
              <a:ext uri="{FF2B5EF4-FFF2-40B4-BE49-F238E27FC236}">
                <a16:creationId xmlns:a16="http://schemas.microsoft.com/office/drawing/2014/main" id="{844A5EBE-D861-5FC6-F33F-46ABC82F3E57}"/>
              </a:ext>
            </a:extLst>
          </p:cNvPr>
          <p:cNvSpPr/>
          <p:nvPr/>
        </p:nvSpPr>
        <p:spPr>
          <a:xfrm>
            <a:off x="481633" y="3277962"/>
            <a:ext cx="1690663" cy="730493"/>
          </a:xfrm>
          <a:prstGeom prst="rect">
            <a:avLst/>
          </a:prstGeom>
          <a:solidFill>
            <a:schemeClr val="bg1">
              <a:lumMod val="75000"/>
              <a:alpha val="43922"/>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Dante" panose="02020502050200020203" pitchFamily="18" charset="0"/>
              </a:rPr>
              <a:t>Pre-processed Image Data</a:t>
            </a:r>
          </a:p>
        </p:txBody>
      </p:sp>
      <p:cxnSp>
        <p:nvCxnSpPr>
          <p:cNvPr id="11" name="Connector: Elbow 10">
            <a:extLst>
              <a:ext uri="{FF2B5EF4-FFF2-40B4-BE49-F238E27FC236}">
                <a16:creationId xmlns:a16="http://schemas.microsoft.com/office/drawing/2014/main" id="{62C85B92-208B-853D-E4CA-9320AA0CECDA}"/>
              </a:ext>
            </a:extLst>
          </p:cNvPr>
          <p:cNvCxnSpPr>
            <a:cxnSpLocks/>
            <a:stCxn id="10" idx="3"/>
            <a:endCxn id="3" idx="1"/>
          </p:cNvCxnSpPr>
          <p:nvPr/>
        </p:nvCxnSpPr>
        <p:spPr>
          <a:xfrm flipV="1">
            <a:off x="2172296" y="1856935"/>
            <a:ext cx="224903" cy="1786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1294ADB-49F0-F2A9-4E4E-88172885F0A9}"/>
              </a:ext>
            </a:extLst>
          </p:cNvPr>
          <p:cNvCxnSpPr>
            <a:stCxn id="10" idx="3"/>
            <a:endCxn id="9" idx="1"/>
          </p:cNvCxnSpPr>
          <p:nvPr/>
        </p:nvCxnSpPr>
        <p:spPr>
          <a:xfrm>
            <a:off x="2172296" y="3643209"/>
            <a:ext cx="224903" cy="17242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A3C67AD-AEE5-B962-1363-2275AF1B4781}"/>
              </a:ext>
            </a:extLst>
          </p:cNvPr>
          <p:cNvPicPr>
            <a:picLocks noChangeAspect="1"/>
          </p:cNvPicPr>
          <p:nvPr/>
        </p:nvPicPr>
        <p:blipFill>
          <a:blip r:embed="rId3"/>
          <a:stretch>
            <a:fillRect/>
          </a:stretch>
        </p:blipFill>
        <p:spPr>
          <a:xfrm>
            <a:off x="3977625" y="1328044"/>
            <a:ext cx="3610479" cy="1066949"/>
          </a:xfrm>
          <a:prstGeom prst="rect">
            <a:avLst/>
          </a:prstGeom>
          <a:ln>
            <a:solidFill>
              <a:schemeClr val="tx1"/>
            </a:solidFill>
          </a:ln>
        </p:spPr>
      </p:pic>
      <p:pic>
        <p:nvPicPr>
          <p:cNvPr id="14" name="Picture 13">
            <a:extLst>
              <a:ext uri="{FF2B5EF4-FFF2-40B4-BE49-F238E27FC236}">
                <a16:creationId xmlns:a16="http://schemas.microsoft.com/office/drawing/2014/main" id="{3C29CE34-8518-4529-F8EC-37EF8E750C96}"/>
              </a:ext>
            </a:extLst>
          </p:cNvPr>
          <p:cNvPicPr>
            <a:picLocks noChangeAspect="1"/>
          </p:cNvPicPr>
          <p:nvPr/>
        </p:nvPicPr>
        <p:blipFill>
          <a:blip r:embed="rId4"/>
          <a:stretch>
            <a:fillRect/>
          </a:stretch>
        </p:blipFill>
        <p:spPr>
          <a:xfrm>
            <a:off x="3976224" y="4848936"/>
            <a:ext cx="3611880" cy="1047061"/>
          </a:xfrm>
          <a:prstGeom prst="rect">
            <a:avLst/>
          </a:prstGeom>
          <a:ln>
            <a:solidFill>
              <a:schemeClr val="tx1"/>
            </a:solidFill>
          </a:ln>
        </p:spPr>
      </p:pic>
      <p:pic>
        <p:nvPicPr>
          <p:cNvPr id="15" name="Picture 14">
            <a:extLst>
              <a:ext uri="{FF2B5EF4-FFF2-40B4-BE49-F238E27FC236}">
                <a16:creationId xmlns:a16="http://schemas.microsoft.com/office/drawing/2014/main" id="{D70632D2-A8C5-988B-55EC-3056872E3D1E}"/>
              </a:ext>
            </a:extLst>
          </p:cNvPr>
          <p:cNvPicPr>
            <a:picLocks noChangeAspect="1"/>
          </p:cNvPicPr>
          <p:nvPr/>
        </p:nvPicPr>
        <p:blipFill>
          <a:blip r:embed="rId5"/>
          <a:stretch>
            <a:fillRect/>
          </a:stretch>
        </p:blipFill>
        <p:spPr>
          <a:xfrm>
            <a:off x="3977625" y="3127499"/>
            <a:ext cx="3610479" cy="1047896"/>
          </a:xfrm>
          <a:prstGeom prst="rect">
            <a:avLst/>
          </a:prstGeom>
          <a:ln>
            <a:solidFill>
              <a:schemeClr val="tx1"/>
            </a:solidFill>
          </a:ln>
        </p:spPr>
      </p:pic>
      <p:pic>
        <p:nvPicPr>
          <p:cNvPr id="16" name="Picture 15">
            <a:extLst>
              <a:ext uri="{FF2B5EF4-FFF2-40B4-BE49-F238E27FC236}">
                <a16:creationId xmlns:a16="http://schemas.microsoft.com/office/drawing/2014/main" id="{E07ED548-B5E1-768D-6719-F51C57A6494D}"/>
              </a:ext>
            </a:extLst>
          </p:cNvPr>
          <p:cNvPicPr>
            <a:picLocks noChangeAspect="1"/>
          </p:cNvPicPr>
          <p:nvPr/>
        </p:nvPicPr>
        <p:blipFill rotWithShape="1">
          <a:blip r:embed="rId6">
            <a:clrChange>
              <a:clrFrom>
                <a:srgbClr val="FFFFFF"/>
              </a:clrFrom>
              <a:clrTo>
                <a:srgbClr val="FFFFFF">
                  <a:alpha val="0"/>
                </a:srgbClr>
              </a:clrTo>
            </a:clrChange>
          </a:blip>
          <a:srcRect r="18127"/>
          <a:stretch/>
        </p:blipFill>
        <p:spPr>
          <a:xfrm>
            <a:off x="7813007" y="1128660"/>
            <a:ext cx="2680100" cy="1480580"/>
          </a:xfrm>
          <a:prstGeom prst="rect">
            <a:avLst/>
          </a:prstGeom>
          <a:ln>
            <a:solidFill>
              <a:schemeClr val="tx1"/>
            </a:solidFill>
          </a:ln>
        </p:spPr>
      </p:pic>
      <p:cxnSp>
        <p:nvCxnSpPr>
          <p:cNvPr id="17" name="Connector: Elbow 16">
            <a:extLst>
              <a:ext uri="{FF2B5EF4-FFF2-40B4-BE49-F238E27FC236}">
                <a16:creationId xmlns:a16="http://schemas.microsoft.com/office/drawing/2014/main" id="{293A8CC9-289B-D03D-4066-26ACA01A7FF7}"/>
              </a:ext>
            </a:extLst>
          </p:cNvPr>
          <p:cNvCxnSpPr>
            <a:stCxn id="10" idx="3"/>
            <a:endCxn id="8" idx="1"/>
          </p:cNvCxnSpPr>
          <p:nvPr/>
        </p:nvCxnSpPr>
        <p:spPr>
          <a:xfrm>
            <a:off x="2172296" y="3643209"/>
            <a:ext cx="224903" cy="66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2FE05A3-0783-C5D5-833A-DB194674616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813007" y="2911467"/>
            <a:ext cx="2649154" cy="1463484"/>
          </a:xfrm>
          <a:prstGeom prst="rect">
            <a:avLst/>
          </a:prstGeom>
          <a:ln>
            <a:solidFill>
              <a:schemeClr val="tx1"/>
            </a:solidFill>
          </a:ln>
        </p:spPr>
      </p:pic>
      <p:pic>
        <p:nvPicPr>
          <p:cNvPr id="19" name="Picture 18">
            <a:extLst>
              <a:ext uri="{FF2B5EF4-FFF2-40B4-BE49-F238E27FC236}">
                <a16:creationId xmlns:a16="http://schemas.microsoft.com/office/drawing/2014/main" id="{817D2CBF-9F1B-EC1C-6FA6-E51EF3A66D0D}"/>
              </a:ext>
            </a:extLst>
          </p:cNvPr>
          <p:cNvPicPr>
            <a:picLocks noChangeAspect="1"/>
          </p:cNvPicPr>
          <p:nvPr/>
        </p:nvPicPr>
        <p:blipFill rotWithShape="1">
          <a:blip r:embed="rId8">
            <a:clrChange>
              <a:clrFrom>
                <a:srgbClr val="FFFFFF"/>
              </a:clrFrom>
              <a:clrTo>
                <a:srgbClr val="FFFFFF">
                  <a:alpha val="0"/>
                </a:srgbClr>
              </a:clrTo>
            </a:clrChange>
          </a:blip>
          <a:srcRect r="19426"/>
          <a:stretch/>
        </p:blipFill>
        <p:spPr>
          <a:xfrm>
            <a:off x="7813007" y="4674017"/>
            <a:ext cx="2592594" cy="1444088"/>
          </a:xfrm>
          <a:prstGeom prst="rect">
            <a:avLst/>
          </a:prstGeom>
          <a:ln>
            <a:solidFill>
              <a:schemeClr val="tx1"/>
            </a:solidFill>
          </a:ln>
        </p:spPr>
      </p:pic>
      <p:cxnSp>
        <p:nvCxnSpPr>
          <p:cNvPr id="20" name="Straight Arrow Connector 19">
            <a:extLst>
              <a:ext uri="{FF2B5EF4-FFF2-40B4-BE49-F238E27FC236}">
                <a16:creationId xmlns:a16="http://schemas.microsoft.com/office/drawing/2014/main" id="{DE0FCE81-526B-D9A1-1DEA-22A67CE652B4}"/>
              </a:ext>
            </a:extLst>
          </p:cNvPr>
          <p:cNvCxnSpPr>
            <a:cxnSpLocks/>
            <a:stCxn id="3" idx="3"/>
            <a:endCxn id="13" idx="1"/>
          </p:cNvCxnSpPr>
          <p:nvPr/>
        </p:nvCxnSpPr>
        <p:spPr>
          <a:xfrm>
            <a:off x="3617014" y="1856935"/>
            <a:ext cx="360611" cy="4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B27C246-90FE-2E0D-CE73-118D448CA7ED}"/>
              </a:ext>
            </a:extLst>
          </p:cNvPr>
          <p:cNvCxnSpPr>
            <a:cxnSpLocks/>
            <a:stCxn id="8" idx="3"/>
            <a:endCxn id="15" idx="1"/>
          </p:cNvCxnSpPr>
          <p:nvPr/>
        </p:nvCxnSpPr>
        <p:spPr>
          <a:xfrm>
            <a:off x="3617014" y="3649860"/>
            <a:ext cx="360611" cy="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512DF3-FC9C-82B2-EB0D-19C6B282574F}"/>
              </a:ext>
            </a:extLst>
          </p:cNvPr>
          <p:cNvCxnSpPr>
            <a:cxnSpLocks/>
            <a:stCxn id="9" idx="3"/>
            <a:endCxn id="14" idx="1"/>
          </p:cNvCxnSpPr>
          <p:nvPr/>
        </p:nvCxnSpPr>
        <p:spPr>
          <a:xfrm>
            <a:off x="3617014" y="5367424"/>
            <a:ext cx="359210" cy="5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545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startAt="6"/>
            </a:pPr>
            <a:r>
              <a:rPr lang="en-US" dirty="0"/>
              <a:t>deep LEARNING MODELS</a:t>
            </a:r>
          </a:p>
        </p:txBody>
      </p:sp>
      <p:grpSp>
        <p:nvGrpSpPr>
          <p:cNvPr id="3" name="Group 2">
            <a:extLst>
              <a:ext uri="{FF2B5EF4-FFF2-40B4-BE49-F238E27FC236}">
                <a16:creationId xmlns:a16="http://schemas.microsoft.com/office/drawing/2014/main" id="{BCCFB504-324C-01E2-D1F6-914A434214CD}"/>
              </a:ext>
            </a:extLst>
          </p:cNvPr>
          <p:cNvGrpSpPr/>
          <p:nvPr/>
        </p:nvGrpSpPr>
        <p:grpSpPr>
          <a:xfrm>
            <a:off x="7208876" y="202021"/>
            <a:ext cx="4650941" cy="6113723"/>
            <a:chOff x="7166479" y="214307"/>
            <a:chExt cx="4842192" cy="6415829"/>
          </a:xfrm>
        </p:grpSpPr>
        <p:pic>
          <p:nvPicPr>
            <p:cNvPr id="4" name="Picture 3">
              <a:extLst>
                <a:ext uri="{FF2B5EF4-FFF2-40B4-BE49-F238E27FC236}">
                  <a16:creationId xmlns:a16="http://schemas.microsoft.com/office/drawing/2014/main" id="{58786F69-2590-EA90-2E08-CFC7FB26564E}"/>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5" name="Picture 4">
              <a:extLst>
                <a:ext uri="{FF2B5EF4-FFF2-40B4-BE49-F238E27FC236}">
                  <a16:creationId xmlns:a16="http://schemas.microsoft.com/office/drawing/2014/main" id="{18E25C8F-502B-25B0-364A-41E3BA21D807}"/>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6" name="Picture 5">
              <a:extLst>
                <a:ext uri="{FF2B5EF4-FFF2-40B4-BE49-F238E27FC236}">
                  <a16:creationId xmlns:a16="http://schemas.microsoft.com/office/drawing/2014/main" id="{82544C9B-2F80-E887-4A47-9594315A744E}"/>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8" name="Picture 7">
              <a:extLst>
                <a:ext uri="{FF2B5EF4-FFF2-40B4-BE49-F238E27FC236}">
                  <a16:creationId xmlns:a16="http://schemas.microsoft.com/office/drawing/2014/main" id="{6F9CECDB-2002-AE75-FA47-5EF9E802CFA0}"/>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10" name="Picture 9">
              <a:extLst>
                <a:ext uri="{FF2B5EF4-FFF2-40B4-BE49-F238E27FC236}">
                  <a16:creationId xmlns:a16="http://schemas.microsoft.com/office/drawing/2014/main" id="{1488D7F4-4ADD-B0EB-0B19-D2794F35C562}"/>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11" name="Picture 10">
              <a:extLst>
                <a:ext uri="{FF2B5EF4-FFF2-40B4-BE49-F238E27FC236}">
                  <a16:creationId xmlns:a16="http://schemas.microsoft.com/office/drawing/2014/main" id="{24747527-9490-3823-D1DF-E0D78A387AC8}"/>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12" name="Picture 11">
              <a:extLst>
                <a:ext uri="{FF2B5EF4-FFF2-40B4-BE49-F238E27FC236}">
                  <a16:creationId xmlns:a16="http://schemas.microsoft.com/office/drawing/2014/main" id="{B52846E2-0D84-A15F-0ACA-86FD79FE2936}"/>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13" name="Picture 12">
              <a:extLst>
                <a:ext uri="{FF2B5EF4-FFF2-40B4-BE49-F238E27FC236}">
                  <a16:creationId xmlns:a16="http://schemas.microsoft.com/office/drawing/2014/main" id="{2BBE47EB-15B0-60A9-7F6E-3929103C315B}"/>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14" name="Picture 13">
              <a:extLst>
                <a:ext uri="{FF2B5EF4-FFF2-40B4-BE49-F238E27FC236}">
                  <a16:creationId xmlns:a16="http://schemas.microsoft.com/office/drawing/2014/main" id="{21330D7E-F7D0-2B57-63CD-A6F17A7AF39B}"/>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15" name="Picture 14">
              <a:extLst>
                <a:ext uri="{FF2B5EF4-FFF2-40B4-BE49-F238E27FC236}">
                  <a16:creationId xmlns:a16="http://schemas.microsoft.com/office/drawing/2014/main" id="{9E4BE607-AD63-429B-3F65-5A6D27E2AC2E}"/>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16" name="Picture 15">
              <a:extLst>
                <a:ext uri="{FF2B5EF4-FFF2-40B4-BE49-F238E27FC236}">
                  <a16:creationId xmlns:a16="http://schemas.microsoft.com/office/drawing/2014/main" id="{DCC7A989-CBB8-5098-C371-FD52798F3DB7}"/>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17" name="Picture 16">
              <a:extLst>
                <a:ext uri="{FF2B5EF4-FFF2-40B4-BE49-F238E27FC236}">
                  <a16:creationId xmlns:a16="http://schemas.microsoft.com/office/drawing/2014/main" id="{F462119E-CE63-FB45-EB7D-D7372CFA65A1}"/>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8" name="Footer Placeholder 7">
            <a:extLst>
              <a:ext uri="{FF2B5EF4-FFF2-40B4-BE49-F238E27FC236}">
                <a16:creationId xmlns:a16="http://schemas.microsoft.com/office/drawing/2014/main" id="{D71D3A66-D61D-4A91-67F3-A3CAB758517F}"/>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9" name="Date Placeholder 6">
            <a:extLst>
              <a:ext uri="{FF2B5EF4-FFF2-40B4-BE49-F238E27FC236}">
                <a16:creationId xmlns:a16="http://schemas.microsoft.com/office/drawing/2014/main" id="{EEA7E4C1-A03F-E851-B7C9-6B7356596826}"/>
              </a:ext>
            </a:extLst>
          </p:cNvPr>
          <p:cNvSpPr>
            <a:spLocks noGrp="1"/>
          </p:cNvSpPr>
          <p:nvPr>
            <p:ph type="dt" sz="half" idx="10"/>
          </p:nvPr>
        </p:nvSpPr>
        <p:spPr>
          <a:xfrm>
            <a:off x="8369448" y="6356350"/>
            <a:ext cx="2592594" cy="365125"/>
          </a:xfrm>
        </p:spPr>
        <p:txBody>
          <a:bodyPr/>
          <a:lstStyle/>
          <a:p>
            <a:r>
              <a:rPr lang="en-US" dirty="0"/>
              <a:t>11/28/2022</a:t>
            </a:r>
          </a:p>
        </p:txBody>
      </p:sp>
      <p:sp>
        <p:nvSpPr>
          <p:cNvPr id="20" name="Slide Number Placeholder 8">
            <a:extLst>
              <a:ext uri="{FF2B5EF4-FFF2-40B4-BE49-F238E27FC236}">
                <a16:creationId xmlns:a16="http://schemas.microsoft.com/office/drawing/2014/main" id="{64AA4897-17BE-0F87-CEEC-A4163B88E8F4}"/>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28</a:t>
            </a:fld>
            <a:endParaRPr lang="en-US"/>
          </a:p>
        </p:txBody>
      </p:sp>
    </p:spTree>
    <p:extLst>
      <p:ext uri="{BB962C8B-B14F-4D97-AF65-F5344CB8AC3E}">
        <p14:creationId xmlns:p14="http://schemas.microsoft.com/office/powerpoint/2010/main" val="836091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MODEL Selection</a:t>
            </a:r>
            <a:endParaRPr lang="en-US" dirty="0"/>
          </a:p>
        </p:txBody>
      </p:sp>
      <p:graphicFrame>
        <p:nvGraphicFramePr>
          <p:cNvPr id="3" name="Table 2">
            <a:extLst>
              <a:ext uri="{FF2B5EF4-FFF2-40B4-BE49-F238E27FC236}">
                <a16:creationId xmlns:a16="http://schemas.microsoft.com/office/drawing/2014/main" id="{4EADFA14-0970-D795-6BB4-1730A87AF305}"/>
              </a:ext>
            </a:extLst>
          </p:cNvPr>
          <p:cNvGraphicFramePr>
            <a:graphicFrameLocks noGrp="1"/>
          </p:cNvGraphicFramePr>
          <p:nvPr>
            <p:extLst>
              <p:ext uri="{D42A27DB-BD31-4B8C-83A1-F6EECF244321}">
                <p14:modId xmlns:p14="http://schemas.microsoft.com/office/powerpoint/2010/main" val="749242579"/>
              </p:ext>
            </p:extLst>
          </p:nvPr>
        </p:nvGraphicFramePr>
        <p:xfrm>
          <a:off x="861237" y="1501660"/>
          <a:ext cx="10511615" cy="4184061"/>
        </p:xfrm>
        <a:graphic>
          <a:graphicData uri="http://schemas.openxmlformats.org/drawingml/2006/table">
            <a:tbl>
              <a:tblPr/>
              <a:tblGrid>
                <a:gridCol w="1509823">
                  <a:extLst>
                    <a:ext uri="{9D8B030D-6E8A-4147-A177-3AD203B41FA5}">
                      <a16:colId xmlns:a16="http://schemas.microsoft.com/office/drawing/2014/main" val="1195944414"/>
                    </a:ext>
                  </a:extLst>
                </a:gridCol>
                <a:gridCol w="1116419">
                  <a:extLst>
                    <a:ext uri="{9D8B030D-6E8A-4147-A177-3AD203B41FA5}">
                      <a16:colId xmlns:a16="http://schemas.microsoft.com/office/drawing/2014/main" val="1740062576"/>
                    </a:ext>
                  </a:extLst>
                </a:gridCol>
                <a:gridCol w="3742661">
                  <a:extLst>
                    <a:ext uri="{9D8B030D-6E8A-4147-A177-3AD203B41FA5}">
                      <a16:colId xmlns:a16="http://schemas.microsoft.com/office/drawing/2014/main" val="2693064489"/>
                    </a:ext>
                  </a:extLst>
                </a:gridCol>
                <a:gridCol w="1395460">
                  <a:extLst>
                    <a:ext uri="{9D8B030D-6E8A-4147-A177-3AD203B41FA5}">
                      <a16:colId xmlns:a16="http://schemas.microsoft.com/office/drawing/2014/main" val="737746427"/>
                    </a:ext>
                  </a:extLst>
                </a:gridCol>
                <a:gridCol w="2747252">
                  <a:extLst>
                    <a:ext uri="{9D8B030D-6E8A-4147-A177-3AD203B41FA5}">
                      <a16:colId xmlns:a16="http://schemas.microsoft.com/office/drawing/2014/main" val="2379760764"/>
                    </a:ext>
                  </a:extLst>
                </a:gridCol>
              </a:tblGrid>
              <a:tr h="575507">
                <a:tc>
                  <a:txBody>
                    <a:bodyPr/>
                    <a:lstStyle/>
                    <a:p>
                      <a:pPr rtl="0" fontAlgn="t">
                        <a:spcBef>
                          <a:spcPts val="0"/>
                        </a:spcBef>
                        <a:spcAft>
                          <a:spcPts val="0"/>
                        </a:spcAft>
                      </a:pPr>
                      <a:r>
                        <a:rPr lang="en-US" sz="2000" b="1" i="0" u="none" strike="noStrike" dirty="0">
                          <a:solidFill>
                            <a:srgbClr val="000000"/>
                          </a:solidFill>
                          <a:effectLst/>
                          <a:latin typeface="Dante" panose="02020502050200020203" pitchFamily="18" charset="0"/>
                        </a:rPr>
                        <a:t>CNN Model</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Dante" panose="02020502050200020203" pitchFamily="18" charset="0"/>
                        </a:rPr>
                        <a:t>Number of Layers</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Dante" panose="02020502050200020203" pitchFamily="18" charset="0"/>
                        </a:rPr>
                        <a:t>Model Description</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2000" b="1" i="0" u="none" strike="noStrike" kern="1200" dirty="0">
                          <a:solidFill>
                            <a:srgbClr val="000000"/>
                          </a:solidFill>
                          <a:effectLst/>
                          <a:latin typeface="Dante" panose="02020502050200020203" pitchFamily="18" charset="0"/>
                          <a:ea typeface="+mn-ea"/>
                          <a:cs typeface="+mn-cs"/>
                        </a:rPr>
                        <a:t>Year</a:t>
                      </a:r>
                      <a:endParaRPr lang="en-US" sz="2000" b="1"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2000" b="1" i="0" u="none" strike="noStrike" kern="1200" dirty="0">
                          <a:solidFill>
                            <a:srgbClr val="000000"/>
                          </a:solidFill>
                          <a:effectLst/>
                          <a:latin typeface="Dante" panose="02020502050200020203" pitchFamily="18" charset="0"/>
                          <a:ea typeface="+mn-ea"/>
                          <a:cs typeface="+mn-cs"/>
                        </a:rPr>
                        <a:t>Supported Data</a:t>
                      </a:r>
                      <a:endParaRPr lang="en-US" sz="2000" b="1"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0143767"/>
                  </a:ext>
                </a:extLst>
              </a:tr>
              <a:tr h="825727">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AlexNet</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8</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5 convolutional layers and 3 fully connected layers</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2012</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Image</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282665"/>
                  </a:ext>
                </a:extLst>
              </a:tr>
              <a:tr h="825727">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VGG-16</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16</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13 convolutional layer and 3 fully connected layers</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2014</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Image</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5791906"/>
                  </a:ext>
                </a:extLst>
              </a:tr>
              <a:tr h="825727">
                <a:tc>
                  <a:txBody>
                    <a:bodyPr/>
                    <a:lstStyle/>
                    <a:p>
                      <a:pPr algn="just" rtl="0" fontAlgn="t">
                        <a:spcBef>
                          <a:spcPts val="0"/>
                        </a:spcBef>
                        <a:spcAft>
                          <a:spcPts val="0"/>
                        </a:spcAft>
                      </a:pPr>
                      <a:r>
                        <a:rPr lang="en-US" sz="2000" b="0" i="0" u="none" strike="noStrike">
                          <a:solidFill>
                            <a:srgbClr val="000000"/>
                          </a:solidFill>
                          <a:effectLst/>
                          <a:latin typeface="Dante" panose="02020502050200020203" pitchFamily="18" charset="0"/>
                        </a:rPr>
                        <a:t>GoogleNet</a:t>
                      </a:r>
                      <a:endParaRPr lang="en-US" sz="320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22</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22 layers and 5 max pooling layers with 9 inception blocks</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2014</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2000" b="0" i="0" u="none" strike="noStrike" kern="1200" dirty="0">
                          <a:solidFill>
                            <a:srgbClr val="000000"/>
                          </a:solidFill>
                          <a:effectLst/>
                          <a:latin typeface="Dante" panose="02020502050200020203" pitchFamily="18" charset="0"/>
                          <a:ea typeface="+mn-ea"/>
                          <a:cs typeface="+mn-cs"/>
                        </a:rPr>
                        <a:t>Image, Audio, Video, Tabular</a:t>
                      </a:r>
                    </a:p>
                    <a:p>
                      <a:pPr marL="0" algn="just" defTabSz="914400" rtl="0" eaLnBrk="1" fontAlgn="t" latinLnBrk="0" hangingPunct="1">
                        <a:spcBef>
                          <a:spcPts val="0"/>
                        </a:spcBef>
                        <a:spcAft>
                          <a:spcPts val="0"/>
                        </a:spcAft>
                      </a:pP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2278148"/>
                  </a:ext>
                </a:extLst>
              </a:tr>
              <a:tr h="825727">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ResNet-50</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50</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2000" b="0" i="0" u="none" strike="noStrike" dirty="0">
                          <a:solidFill>
                            <a:srgbClr val="000000"/>
                          </a:solidFill>
                          <a:effectLst/>
                          <a:latin typeface="Dante" panose="02020502050200020203" pitchFamily="18" charset="0"/>
                        </a:rPr>
                        <a:t>49 convolutional layer and 1 Max Pool Layer 1 Average Pool Layer</a:t>
                      </a:r>
                      <a:endParaRPr lang="en-US" sz="3200" dirty="0">
                        <a:effectLst/>
                        <a:latin typeface="Dante" panose="02020502050200020203" pitchFamily="18" charset="0"/>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2015</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2000" b="0" i="0" u="none" strike="noStrike" kern="1200" dirty="0">
                          <a:solidFill>
                            <a:srgbClr val="000000"/>
                          </a:solidFill>
                          <a:effectLst/>
                          <a:latin typeface="Dante" panose="02020502050200020203" pitchFamily="18" charset="0"/>
                          <a:ea typeface="+mn-ea"/>
                          <a:cs typeface="+mn-cs"/>
                        </a:rPr>
                        <a:t>Image</a:t>
                      </a:r>
                      <a:endParaRPr lang="en-US" sz="2000" b="0" i="0" u="none" strike="noStrike" kern="1200" dirty="0">
                        <a:solidFill>
                          <a:srgbClr val="000000"/>
                        </a:solidFill>
                        <a:effectLst/>
                        <a:latin typeface="Dante" panose="02020502050200020203" pitchFamily="18" charset="0"/>
                        <a:ea typeface="+mn-ea"/>
                        <a:cs typeface="+mn-cs"/>
                      </a:endParaRPr>
                    </a:p>
                  </a:txBody>
                  <a:tcPr marL="63500" marR="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8824009"/>
                  </a:ext>
                </a:extLst>
              </a:tr>
            </a:tbl>
          </a:graphicData>
        </a:graphic>
      </p:graphicFrame>
    </p:spTree>
    <p:extLst>
      <p:ext uri="{BB962C8B-B14F-4D97-AF65-F5344CB8AC3E}">
        <p14:creationId xmlns:p14="http://schemas.microsoft.com/office/powerpoint/2010/main" val="261314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a:pPr>
            <a:r>
              <a:rPr lang="en-US" dirty="0"/>
              <a:t>PROJECT BACKGROUND and executive summary</a:t>
            </a:r>
          </a:p>
        </p:txBody>
      </p:sp>
      <p:grpSp>
        <p:nvGrpSpPr>
          <p:cNvPr id="15" name="Group 14">
            <a:extLst>
              <a:ext uri="{FF2B5EF4-FFF2-40B4-BE49-F238E27FC236}">
                <a16:creationId xmlns:a16="http://schemas.microsoft.com/office/drawing/2014/main" id="{E16DD1CA-68C0-B55F-C7C0-FE13CFFDE03E}"/>
              </a:ext>
            </a:extLst>
          </p:cNvPr>
          <p:cNvGrpSpPr/>
          <p:nvPr/>
        </p:nvGrpSpPr>
        <p:grpSpPr>
          <a:xfrm>
            <a:off x="7208876" y="202021"/>
            <a:ext cx="4650941" cy="6113723"/>
            <a:chOff x="7166479" y="214307"/>
            <a:chExt cx="4842192" cy="6415829"/>
          </a:xfrm>
        </p:grpSpPr>
        <p:pic>
          <p:nvPicPr>
            <p:cNvPr id="7" name="Picture 6">
              <a:extLst>
                <a:ext uri="{FF2B5EF4-FFF2-40B4-BE49-F238E27FC236}">
                  <a16:creationId xmlns:a16="http://schemas.microsoft.com/office/drawing/2014/main" id="{EFE87907-B11C-D549-AB06-068E83532F6D}"/>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9" name="Picture 8">
              <a:extLst>
                <a:ext uri="{FF2B5EF4-FFF2-40B4-BE49-F238E27FC236}">
                  <a16:creationId xmlns:a16="http://schemas.microsoft.com/office/drawing/2014/main" id="{49C8ED0E-7E83-64BB-95B7-52F4875A47FE}"/>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22" name="Picture 21">
              <a:extLst>
                <a:ext uri="{FF2B5EF4-FFF2-40B4-BE49-F238E27FC236}">
                  <a16:creationId xmlns:a16="http://schemas.microsoft.com/office/drawing/2014/main" id="{1F2CAE7B-8D88-1D13-D05B-021AC5FEE847}"/>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24" name="Picture 23">
              <a:extLst>
                <a:ext uri="{FF2B5EF4-FFF2-40B4-BE49-F238E27FC236}">
                  <a16:creationId xmlns:a16="http://schemas.microsoft.com/office/drawing/2014/main" id="{56DAD348-73D1-F843-2070-3478DF41F40D}"/>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26" name="Picture 25">
              <a:extLst>
                <a:ext uri="{FF2B5EF4-FFF2-40B4-BE49-F238E27FC236}">
                  <a16:creationId xmlns:a16="http://schemas.microsoft.com/office/drawing/2014/main" id="{C2BE398E-A59B-40BD-B06B-2BEC434DC5E6}"/>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28" name="Picture 27">
              <a:extLst>
                <a:ext uri="{FF2B5EF4-FFF2-40B4-BE49-F238E27FC236}">
                  <a16:creationId xmlns:a16="http://schemas.microsoft.com/office/drawing/2014/main" id="{B1C6D06A-D6D6-F7C4-D007-95B7E0F306A9}"/>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30" name="Picture 29">
              <a:extLst>
                <a:ext uri="{FF2B5EF4-FFF2-40B4-BE49-F238E27FC236}">
                  <a16:creationId xmlns:a16="http://schemas.microsoft.com/office/drawing/2014/main" id="{7D2C54BB-45BC-215E-0E72-0A3BFE5CFE1A}"/>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32" name="Picture 31">
              <a:extLst>
                <a:ext uri="{FF2B5EF4-FFF2-40B4-BE49-F238E27FC236}">
                  <a16:creationId xmlns:a16="http://schemas.microsoft.com/office/drawing/2014/main" id="{2829E4A0-E447-B037-DEA2-3647BA9CAB09}"/>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34" name="Picture 33">
              <a:extLst>
                <a:ext uri="{FF2B5EF4-FFF2-40B4-BE49-F238E27FC236}">
                  <a16:creationId xmlns:a16="http://schemas.microsoft.com/office/drawing/2014/main" id="{F0CE493D-448F-38D1-F597-52A54FB91DF9}"/>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36" name="Picture 35">
              <a:extLst>
                <a:ext uri="{FF2B5EF4-FFF2-40B4-BE49-F238E27FC236}">
                  <a16:creationId xmlns:a16="http://schemas.microsoft.com/office/drawing/2014/main" id="{D988B216-0A4A-9CB5-5086-E5A22D7A9C4A}"/>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40" name="Picture 39">
              <a:extLst>
                <a:ext uri="{FF2B5EF4-FFF2-40B4-BE49-F238E27FC236}">
                  <a16:creationId xmlns:a16="http://schemas.microsoft.com/office/drawing/2014/main" id="{67A5F33F-2EB5-F534-A5AE-7205A45F02B2}"/>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42" name="Picture 41">
              <a:extLst>
                <a:ext uri="{FF2B5EF4-FFF2-40B4-BE49-F238E27FC236}">
                  <a16:creationId xmlns:a16="http://schemas.microsoft.com/office/drawing/2014/main" id="{6168E0A7-2560-3A4F-828C-0380BA008062}"/>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2" name="Footer Placeholder 7">
            <a:extLst>
              <a:ext uri="{FF2B5EF4-FFF2-40B4-BE49-F238E27FC236}">
                <a16:creationId xmlns:a16="http://schemas.microsoft.com/office/drawing/2014/main" id="{3AA4050F-168F-CA0E-0F69-C926B65D6BE3}"/>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3" name="Date Placeholder 6">
            <a:extLst>
              <a:ext uri="{FF2B5EF4-FFF2-40B4-BE49-F238E27FC236}">
                <a16:creationId xmlns:a16="http://schemas.microsoft.com/office/drawing/2014/main" id="{08BCEE37-74F1-E31A-5443-234697EA9DF4}"/>
              </a:ext>
            </a:extLst>
          </p:cNvPr>
          <p:cNvSpPr>
            <a:spLocks noGrp="1"/>
          </p:cNvSpPr>
          <p:nvPr>
            <p:ph type="dt" sz="half" idx="10"/>
          </p:nvPr>
        </p:nvSpPr>
        <p:spPr>
          <a:xfrm>
            <a:off x="8369448" y="6356350"/>
            <a:ext cx="2592594" cy="365125"/>
          </a:xfrm>
        </p:spPr>
        <p:txBody>
          <a:bodyPr/>
          <a:lstStyle/>
          <a:p>
            <a:r>
              <a:rPr lang="en-US" dirty="0"/>
              <a:t>11/28/2022</a:t>
            </a:r>
          </a:p>
        </p:txBody>
      </p:sp>
      <p:sp>
        <p:nvSpPr>
          <p:cNvPr id="14" name="Slide Number Placeholder 8">
            <a:extLst>
              <a:ext uri="{FF2B5EF4-FFF2-40B4-BE49-F238E27FC236}">
                <a16:creationId xmlns:a16="http://schemas.microsoft.com/office/drawing/2014/main" id="{368B8690-CCC2-1520-99A1-4C03828A5C6D}"/>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3</a:t>
            </a:fld>
            <a:endParaRPr lang="en-US"/>
          </a:p>
        </p:txBody>
      </p:sp>
    </p:spTree>
    <p:extLst>
      <p:ext uri="{BB962C8B-B14F-4D97-AF65-F5344CB8AC3E}">
        <p14:creationId xmlns:p14="http://schemas.microsoft.com/office/powerpoint/2010/main" val="338432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Univers Condensed"/>
                <a:ea typeface="+mn-ea"/>
                <a:cs typeface="+mn-cs"/>
              </a:rPr>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MODEL COMPARISON AND JUSTIFICATION</a:t>
            </a:r>
            <a:endParaRPr lang="en-US" dirty="0"/>
          </a:p>
        </p:txBody>
      </p:sp>
      <p:graphicFrame>
        <p:nvGraphicFramePr>
          <p:cNvPr id="3" name="Table 2">
            <a:extLst>
              <a:ext uri="{FF2B5EF4-FFF2-40B4-BE49-F238E27FC236}">
                <a16:creationId xmlns:a16="http://schemas.microsoft.com/office/drawing/2014/main" id="{4EADFA14-0970-D795-6BB4-1730A87AF305}"/>
              </a:ext>
            </a:extLst>
          </p:cNvPr>
          <p:cNvGraphicFramePr>
            <a:graphicFrameLocks noGrp="1"/>
          </p:cNvGraphicFramePr>
          <p:nvPr>
            <p:extLst>
              <p:ext uri="{D42A27DB-BD31-4B8C-83A1-F6EECF244321}">
                <p14:modId xmlns:p14="http://schemas.microsoft.com/office/powerpoint/2010/main" val="2873429668"/>
              </p:ext>
            </p:extLst>
          </p:nvPr>
        </p:nvGraphicFramePr>
        <p:xfrm>
          <a:off x="800444" y="908437"/>
          <a:ext cx="10572406" cy="5060422"/>
        </p:xfrm>
        <a:graphic>
          <a:graphicData uri="http://schemas.openxmlformats.org/drawingml/2006/table">
            <a:tbl>
              <a:tblPr/>
              <a:tblGrid>
                <a:gridCol w="2175812">
                  <a:extLst>
                    <a:ext uri="{9D8B030D-6E8A-4147-A177-3AD203B41FA5}">
                      <a16:colId xmlns:a16="http://schemas.microsoft.com/office/drawing/2014/main" val="1195944414"/>
                    </a:ext>
                  </a:extLst>
                </a:gridCol>
                <a:gridCol w="2234587">
                  <a:extLst>
                    <a:ext uri="{9D8B030D-6E8A-4147-A177-3AD203B41FA5}">
                      <a16:colId xmlns:a16="http://schemas.microsoft.com/office/drawing/2014/main" val="581435672"/>
                    </a:ext>
                  </a:extLst>
                </a:gridCol>
                <a:gridCol w="2051597">
                  <a:extLst>
                    <a:ext uri="{9D8B030D-6E8A-4147-A177-3AD203B41FA5}">
                      <a16:colId xmlns:a16="http://schemas.microsoft.com/office/drawing/2014/main" val="3889513034"/>
                    </a:ext>
                  </a:extLst>
                </a:gridCol>
                <a:gridCol w="2051597">
                  <a:extLst>
                    <a:ext uri="{9D8B030D-6E8A-4147-A177-3AD203B41FA5}">
                      <a16:colId xmlns:a16="http://schemas.microsoft.com/office/drawing/2014/main" val="800508882"/>
                    </a:ext>
                  </a:extLst>
                </a:gridCol>
                <a:gridCol w="2058813">
                  <a:extLst>
                    <a:ext uri="{9D8B030D-6E8A-4147-A177-3AD203B41FA5}">
                      <a16:colId xmlns:a16="http://schemas.microsoft.com/office/drawing/2014/main" val="1740062576"/>
                    </a:ext>
                  </a:extLst>
                </a:gridCol>
              </a:tblGrid>
              <a:tr h="309814">
                <a:tc>
                  <a:txBody>
                    <a:bodyPr/>
                    <a:lstStyle/>
                    <a:p>
                      <a:pPr algn="just" rtl="0" fontAlgn="t">
                        <a:spcBef>
                          <a:spcPts val="0"/>
                        </a:spcBef>
                        <a:spcAft>
                          <a:spcPts val="0"/>
                        </a:spcAft>
                      </a:pPr>
                      <a:r>
                        <a:rPr lang="en-US" sz="1000" b="1" i="0" u="none" strike="noStrike" dirty="0">
                          <a:solidFill>
                            <a:schemeClr val="bg1"/>
                          </a:solidFill>
                          <a:effectLst/>
                          <a:latin typeface="Times New Roman" panose="02020603050405020304" pitchFamily="18" charset="0"/>
                        </a:rPr>
                        <a:t>Characteristic</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just"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AlexNet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just"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VGGNet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just"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GoogleNet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just"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ResNet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130143767"/>
                  </a:ext>
                </a:extLst>
              </a:tr>
              <a:tr h="309814">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Data Samples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1,000 images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D3B45"/>
                          </a:solidFill>
                          <a:effectLst/>
                          <a:latin typeface="Times New Roman" panose="02020603050405020304" pitchFamily="18" charset="0"/>
                        </a:rPr>
                        <a:t>1,000 images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D3B45"/>
                          </a:solidFill>
                          <a:effectLst/>
                          <a:latin typeface="Times New Roman" panose="02020603050405020304" pitchFamily="18" charset="0"/>
                        </a:rPr>
                        <a:t>1,000 images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D3B45"/>
                          </a:solidFill>
                          <a:effectLst/>
                          <a:latin typeface="Times New Roman" panose="02020603050405020304" pitchFamily="18" charset="0"/>
                        </a:rPr>
                        <a:t>1,000 images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101970"/>
                  </a:ext>
                </a:extLst>
              </a:tr>
              <a:tr h="309814">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Image shape</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224 * 224 * 3</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224 * 224 * 3</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224 * 224 * 3</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64 * 64 * 3</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0518170"/>
                  </a:ext>
                </a:extLst>
              </a:tr>
              <a:tr h="516356">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GPU Used</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1200" b="0" i="0" u="none" strike="noStrike" dirty="0">
                          <a:solidFill>
                            <a:srgbClr val="2D3B45"/>
                          </a:solidFill>
                          <a:effectLst/>
                          <a:latin typeface="Times New Roman" panose="02020603050405020304" pitchFamily="18" charset="0"/>
                        </a:rPr>
                        <a:t>Yes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Yes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D3B45"/>
                          </a:solidFill>
                          <a:effectLst/>
                          <a:latin typeface="Times New Roman" panose="02020603050405020304" pitchFamily="18" charset="0"/>
                        </a:rPr>
                        <a:t>Yes</a:t>
                      </a:r>
                      <a:endParaRPr lang="en-US"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D3B45"/>
                          </a:solidFill>
                          <a:effectLst/>
                          <a:latin typeface="Times New Roman" panose="02020603050405020304" pitchFamily="18" charset="0"/>
                        </a:rPr>
                        <a:t>Yes</a:t>
                      </a:r>
                      <a:endParaRPr lang="en-US"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282665"/>
                  </a:ext>
                </a:extLst>
              </a:tr>
              <a:tr h="516356">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Training time</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 31 sec</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 1 min</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 1 min</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 1 min</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5791906"/>
                  </a:ext>
                </a:extLst>
              </a:tr>
              <a:tr h="516356">
                <a:tc>
                  <a:txBody>
                    <a:bodyPr/>
                    <a:lstStyle/>
                    <a:p>
                      <a:pPr algn="just" rtl="0" fontAlgn="t">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Epoch</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20 </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20</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20</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20</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2866948"/>
                  </a:ext>
                </a:extLst>
              </a:tr>
              <a:tr h="516356">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Accuracy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0.6198</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1" i="0" u="none" strike="noStrike" kern="1200" dirty="0">
                          <a:solidFill>
                            <a:srgbClr val="2D3B45"/>
                          </a:solidFill>
                          <a:effectLst/>
                          <a:latin typeface="Times New Roman" panose="02020603050405020304" pitchFamily="18" charset="0"/>
                          <a:ea typeface="+mn-ea"/>
                          <a:cs typeface="+mn-cs"/>
                        </a:rPr>
                        <a:t> 0.715</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0.5938</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 0.6000</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2278148"/>
                  </a:ext>
                </a:extLst>
              </a:tr>
              <a:tr h="516356">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F-1</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0.6594</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0.6815</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0.7251</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0.6053</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379041"/>
                  </a:ext>
                </a:extLst>
              </a:tr>
              <a:tr h="516356">
                <a:tc>
                  <a:txBody>
                    <a:bodyPr/>
                    <a:lstStyle/>
                    <a:p>
                      <a:pPr algn="just" rtl="0" fontAlgn="t">
                        <a:spcBef>
                          <a:spcPts val="0"/>
                        </a:spcBef>
                        <a:spcAft>
                          <a:spcPts val="0"/>
                        </a:spcAft>
                      </a:pPr>
                      <a:r>
                        <a:rPr lang="en-IN" sz="1200" dirty="0">
                          <a:effectLst/>
                        </a:rPr>
                        <a:t>Recall</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0.9895</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0.6630</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1</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0.6060</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869574"/>
                  </a:ext>
                </a:extLst>
              </a:tr>
              <a:tr h="516356">
                <a:tc>
                  <a:txBody>
                    <a:bodyPr/>
                    <a:lstStyle/>
                    <a:p>
                      <a:pPr algn="just" rtl="0" fontAlgn="t">
                        <a:spcBef>
                          <a:spcPts val="0"/>
                        </a:spcBef>
                        <a:spcAft>
                          <a:spcPts val="0"/>
                        </a:spcAft>
                      </a:pPr>
                      <a:r>
                        <a:rPr lang="en-IN" sz="1200" dirty="0">
                          <a:effectLst/>
                        </a:rPr>
                        <a:t>Precision</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0.4921</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0.7011</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0.5729</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IN" sz="1200" b="0" i="0" u="none" strike="noStrike" kern="1200" dirty="0">
                          <a:solidFill>
                            <a:srgbClr val="2D3B45"/>
                          </a:solidFill>
                          <a:effectLst/>
                          <a:latin typeface="Times New Roman" panose="02020603050405020304" pitchFamily="18" charset="0"/>
                          <a:ea typeface="+mn-ea"/>
                          <a:cs typeface="+mn-cs"/>
                        </a:rPr>
                        <a:t>0.6159</a:t>
                      </a:r>
                      <a:endParaRPr lang="en-US" sz="1200" b="0" i="0" u="none" strike="noStrike" kern="1200" dirty="0">
                        <a:solidFill>
                          <a:srgbClr val="2D3B45"/>
                        </a:solidFill>
                        <a:effectLst/>
                        <a:latin typeface="Times New Roman" panose="02020603050405020304" pitchFamily="18" charset="0"/>
                        <a:ea typeface="+mn-ea"/>
                        <a:cs typeface="+mn-cs"/>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9786"/>
                  </a:ext>
                </a:extLst>
              </a:tr>
              <a:tr h="516356">
                <a:tc>
                  <a:txBody>
                    <a:bodyPr/>
                    <a:lstStyle/>
                    <a:p>
                      <a:pPr algn="just" rtl="0" fontAlgn="t">
                        <a:spcBef>
                          <a:spcPts val="0"/>
                        </a:spcBef>
                        <a:spcAft>
                          <a:spcPts val="0"/>
                        </a:spcAft>
                      </a:pPr>
                      <a:r>
                        <a:rPr lang="en-US" sz="1200" b="0" i="0" u="none" strike="noStrike" dirty="0">
                          <a:solidFill>
                            <a:srgbClr val="2D3B45"/>
                          </a:solidFill>
                          <a:effectLst/>
                          <a:latin typeface="Times New Roman" panose="02020603050405020304" pitchFamily="18" charset="0"/>
                        </a:rPr>
                        <a:t>Loss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0.8330</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 0.8706</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 1.9586</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eaLnBrk="1" fontAlgn="t" latinLnBrk="0" hangingPunct="1">
                        <a:spcBef>
                          <a:spcPts val="0"/>
                        </a:spcBef>
                        <a:spcAft>
                          <a:spcPts val="0"/>
                        </a:spcAft>
                      </a:pPr>
                      <a:r>
                        <a:rPr lang="en-US" sz="1200" b="0" i="0" u="none" strike="noStrike" kern="1200" dirty="0">
                          <a:solidFill>
                            <a:srgbClr val="2D3B45"/>
                          </a:solidFill>
                          <a:effectLst/>
                          <a:latin typeface="Times New Roman" panose="02020603050405020304" pitchFamily="18" charset="0"/>
                          <a:ea typeface="+mn-ea"/>
                          <a:cs typeface="+mn-cs"/>
                        </a:rPr>
                        <a:t> 1.69</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8824009"/>
                  </a:ext>
                </a:extLst>
              </a:tr>
            </a:tbl>
          </a:graphicData>
        </a:graphic>
      </p:graphicFrame>
      <p:sp>
        <p:nvSpPr>
          <p:cNvPr id="8" name="Rectangle 7">
            <a:extLst>
              <a:ext uri="{FF2B5EF4-FFF2-40B4-BE49-F238E27FC236}">
                <a16:creationId xmlns:a16="http://schemas.microsoft.com/office/drawing/2014/main" id="{9EC8623E-F160-3144-81F5-CCD0F9346211}"/>
              </a:ext>
            </a:extLst>
          </p:cNvPr>
          <p:cNvSpPr/>
          <p:nvPr/>
        </p:nvSpPr>
        <p:spPr>
          <a:xfrm>
            <a:off x="800444" y="6068291"/>
            <a:ext cx="10572406" cy="288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u="sng" dirty="0">
                <a:solidFill>
                  <a:schemeClr val="tx1"/>
                </a:solidFill>
                <a:latin typeface="+mj-lt"/>
              </a:rPr>
              <a:t>Results:</a:t>
            </a:r>
            <a:r>
              <a:rPr lang="en-US" sz="1400" dirty="0">
                <a:solidFill>
                  <a:schemeClr val="tx1"/>
                </a:solidFill>
                <a:latin typeface="+mj-lt"/>
              </a:rPr>
              <a:t> For our use case, VGG16 has outperformed the other models with 71.5% accuracy</a:t>
            </a:r>
          </a:p>
        </p:txBody>
      </p:sp>
    </p:spTree>
    <p:extLst>
      <p:ext uri="{BB962C8B-B14F-4D97-AF65-F5344CB8AC3E}">
        <p14:creationId xmlns:p14="http://schemas.microsoft.com/office/powerpoint/2010/main" val="673099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0CA963-71A0-F1DE-A3E0-EC197D63B1C3}"/>
              </a:ext>
            </a:extLst>
          </p:cNvPr>
          <p:cNvSpPr/>
          <p:nvPr/>
        </p:nvSpPr>
        <p:spPr>
          <a:xfrm>
            <a:off x="0" y="1"/>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F780D8E8-4610-5FA0-68C0-80A8A74DC205}"/>
              </a:ext>
            </a:extLst>
          </p:cNvPr>
          <p:cNvGraphicFramePr>
            <a:graphicFrameLocks noGrp="1"/>
          </p:cNvGraphicFramePr>
          <p:nvPr>
            <p:extLst>
              <p:ext uri="{D42A27DB-BD31-4B8C-83A1-F6EECF244321}">
                <p14:modId xmlns:p14="http://schemas.microsoft.com/office/powerpoint/2010/main" val="368096084"/>
              </p:ext>
            </p:extLst>
          </p:nvPr>
        </p:nvGraphicFramePr>
        <p:xfrm>
          <a:off x="468742" y="276448"/>
          <a:ext cx="11269602" cy="6581554"/>
        </p:xfrm>
        <a:graphic>
          <a:graphicData uri="http://schemas.openxmlformats.org/drawingml/2006/table">
            <a:tbl>
              <a:tblPr/>
              <a:tblGrid>
                <a:gridCol w="1274486">
                  <a:extLst>
                    <a:ext uri="{9D8B030D-6E8A-4147-A177-3AD203B41FA5}">
                      <a16:colId xmlns:a16="http://schemas.microsoft.com/office/drawing/2014/main" val="1195944414"/>
                    </a:ext>
                  </a:extLst>
                </a:gridCol>
                <a:gridCol w="2498779">
                  <a:extLst>
                    <a:ext uri="{9D8B030D-6E8A-4147-A177-3AD203B41FA5}">
                      <a16:colId xmlns:a16="http://schemas.microsoft.com/office/drawing/2014/main" val="581435672"/>
                    </a:ext>
                  </a:extLst>
                </a:gridCol>
                <a:gridCol w="2498779">
                  <a:extLst>
                    <a:ext uri="{9D8B030D-6E8A-4147-A177-3AD203B41FA5}">
                      <a16:colId xmlns:a16="http://schemas.microsoft.com/office/drawing/2014/main" val="3889513034"/>
                    </a:ext>
                  </a:extLst>
                </a:gridCol>
                <a:gridCol w="2498779">
                  <a:extLst>
                    <a:ext uri="{9D8B030D-6E8A-4147-A177-3AD203B41FA5}">
                      <a16:colId xmlns:a16="http://schemas.microsoft.com/office/drawing/2014/main" val="800508882"/>
                    </a:ext>
                  </a:extLst>
                </a:gridCol>
                <a:gridCol w="2498779">
                  <a:extLst>
                    <a:ext uri="{9D8B030D-6E8A-4147-A177-3AD203B41FA5}">
                      <a16:colId xmlns:a16="http://schemas.microsoft.com/office/drawing/2014/main" val="1740062576"/>
                    </a:ext>
                  </a:extLst>
                </a:gridCol>
              </a:tblGrid>
              <a:tr h="324478">
                <a:tc>
                  <a:txBody>
                    <a:bodyPr/>
                    <a:lstStyle/>
                    <a:p>
                      <a:pPr algn="just" rtl="0" fontAlgn="t">
                        <a:spcBef>
                          <a:spcPts val="0"/>
                        </a:spcBef>
                        <a:spcAft>
                          <a:spcPts val="0"/>
                        </a:spcAft>
                      </a:pPr>
                      <a:r>
                        <a:rPr lang="en-US" sz="1000" b="1" i="0" u="none" strike="noStrike" dirty="0">
                          <a:solidFill>
                            <a:schemeClr val="bg1"/>
                          </a:solidFill>
                          <a:effectLst/>
                          <a:latin typeface="Times New Roman" panose="02020603050405020304" pitchFamily="18" charset="0"/>
                        </a:rPr>
                        <a:t>Characteristic</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AlexNet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VGGNet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GoogleNet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0" fontAlgn="t">
                        <a:spcBef>
                          <a:spcPts val="0"/>
                        </a:spcBef>
                        <a:spcAft>
                          <a:spcPts val="0"/>
                        </a:spcAft>
                      </a:pPr>
                      <a:r>
                        <a:rPr lang="en-US" sz="1000" b="1" i="0" u="none" strike="noStrike" dirty="0" err="1">
                          <a:solidFill>
                            <a:schemeClr val="bg1"/>
                          </a:solidFill>
                          <a:effectLst/>
                          <a:latin typeface="Times New Roman" panose="02020603050405020304" pitchFamily="18" charset="0"/>
                        </a:rPr>
                        <a:t>ResNet</a:t>
                      </a:r>
                      <a:endParaRPr lang="en-US"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130143767"/>
                  </a:ext>
                </a:extLst>
              </a:tr>
              <a:tr h="1564269">
                <a:tc>
                  <a:txBody>
                    <a:bodyPr/>
                    <a:lstStyle/>
                    <a:p>
                      <a:pPr algn="ctr" rtl="0" fontAlgn="t">
                        <a:spcBef>
                          <a:spcPts val="0"/>
                        </a:spcBef>
                        <a:spcAft>
                          <a:spcPts val="0"/>
                        </a:spcAft>
                      </a:pPr>
                      <a:r>
                        <a:rPr lang="en-IN" sz="1200" b="1" dirty="0">
                          <a:effectLst/>
                        </a:rPr>
                        <a:t>Accuracy</a:t>
                      </a:r>
                      <a:endParaRPr lang="en-US" sz="1200" b="1" dirty="0">
                        <a:effectLs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1101970"/>
                  </a:ext>
                </a:extLst>
              </a:tr>
              <a:tr h="1564269">
                <a:tc>
                  <a:txBody>
                    <a:bodyPr/>
                    <a:lstStyle/>
                    <a:p>
                      <a:pPr algn="ctr" rtl="0" fontAlgn="t">
                        <a:spcBef>
                          <a:spcPts val="0"/>
                        </a:spcBef>
                        <a:spcAft>
                          <a:spcPts val="0"/>
                        </a:spcAft>
                      </a:pPr>
                      <a:r>
                        <a:rPr lang="en-IN" sz="1200" b="1" dirty="0">
                          <a:effectLst/>
                        </a:rPr>
                        <a:t>F1</a:t>
                      </a:r>
                      <a:endParaRPr lang="en-US" sz="1200" b="1" dirty="0">
                        <a:effectLs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t" latinLnBrk="0" hangingPunct="1">
                        <a:lnSpc>
                          <a:spcPct val="100000"/>
                        </a:lnSpc>
                        <a:spcBef>
                          <a:spcPts val="0"/>
                        </a:spcBef>
                        <a:spcAft>
                          <a:spcPts val="0"/>
                        </a:spcAft>
                        <a:buClrTx/>
                        <a:buSzTx/>
                        <a:buFontTx/>
                        <a:buNone/>
                        <a:tabLst/>
                        <a:defRPr/>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518170"/>
                  </a:ext>
                </a:extLst>
              </a:tr>
              <a:tr h="1564269">
                <a:tc>
                  <a:txBody>
                    <a:bodyPr/>
                    <a:lstStyle/>
                    <a:p>
                      <a:pPr algn="ctr" rtl="0" fontAlgn="t">
                        <a:spcBef>
                          <a:spcPts val="0"/>
                        </a:spcBef>
                        <a:spcAft>
                          <a:spcPts val="0"/>
                        </a:spcAft>
                      </a:pPr>
                      <a:r>
                        <a:rPr lang="en-IN" sz="1200" b="1" dirty="0">
                          <a:effectLst/>
                        </a:rPr>
                        <a:t>Loss</a:t>
                      </a:r>
                      <a:endParaRPr lang="en-US" sz="1200" b="1" dirty="0">
                        <a:effectLs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2282665"/>
                  </a:ext>
                </a:extLst>
              </a:tr>
              <a:tr h="1564269">
                <a:tc>
                  <a:txBody>
                    <a:bodyPr/>
                    <a:lstStyle/>
                    <a:p>
                      <a:pPr algn="ctr" rtl="0" fontAlgn="t">
                        <a:spcBef>
                          <a:spcPts val="0"/>
                        </a:spcBef>
                        <a:spcAft>
                          <a:spcPts val="0"/>
                        </a:spcAft>
                      </a:pPr>
                      <a:r>
                        <a:rPr lang="en-IN" sz="1200" b="1" dirty="0">
                          <a:effectLst/>
                        </a:rPr>
                        <a:t>Precision</a:t>
                      </a:r>
                      <a:endParaRPr lang="en-US" sz="1200" b="1" dirty="0">
                        <a:effectLst/>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rtl="0" fontAlgn="t">
                        <a:spcBef>
                          <a:spcPts val="0"/>
                        </a:spcBef>
                        <a:spcAft>
                          <a:spcPts val="0"/>
                        </a:spcAft>
                      </a:pPr>
                      <a:endParaRPr lang="en-US" sz="1200" dirty="0">
                        <a:effectLst/>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5791906"/>
                  </a:ext>
                </a:extLst>
              </a:tr>
            </a:tbl>
          </a:graphicData>
        </a:graphic>
      </p:graphicFrame>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17" name="Picture 16">
            <a:extLst>
              <a:ext uri="{FF2B5EF4-FFF2-40B4-BE49-F238E27FC236}">
                <a16:creationId xmlns:a16="http://schemas.microsoft.com/office/drawing/2014/main" id="{BE396015-AC72-26D1-344B-C2FF31C0E8A8}"/>
              </a:ext>
            </a:extLst>
          </p:cNvPr>
          <p:cNvPicPr>
            <a:picLocks noChangeAspect="1"/>
          </p:cNvPicPr>
          <p:nvPr/>
        </p:nvPicPr>
        <p:blipFill>
          <a:blip r:embed="rId2"/>
          <a:stretch>
            <a:fillRect/>
          </a:stretch>
        </p:blipFill>
        <p:spPr>
          <a:xfrm>
            <a:off x="1872881" y="675182"/>
            <a:ext cx="2238938" cy="1548001"/>
          </a:xfrm>
          <a:prstGeom prst="rect">
            <a:avLst/>
          </a:prstGeom>
        </p:spPr>
      </p:pic>
      <p:pic>
        <p:nvPicPr>
          <p:cNvPr id="19" name="Picture 18">
            <a:extLst>
              <a:ext uri="{FF2B5EF4-FFF2-40B4-BE49-F238E27FC236}">
                <a16:creationId xmlns:a16="http://schemas.microsoft.com/office/drawing/2014/main" id="{26A4B857-C77E-10B6-CFFB-EF8D2DAE0FCE}"/>
              </a:ext>
            </a:extLst>
          </p:cNvPr>
          <p:cNvPicPr>
            <a:picLocks noChangeAspect="1"/>
          </p:cNvPicPr>
          <p:nvPr/>
        </p:nvPicPr>
        <p:blipFill>
          <a:blip r:embed="rId3"/>
          <a:stretch>
            <a:fillRect/>
          </a:stretch>
        </p:blipFill>
        <p:spPr>
          <a:xfrm>
            <a:off x="1830882" y="2236141"/>
            <a:ext cx="2322936" cy="1620653"/>
          </a:xfrm>
          <a:prstGeom prst="rect">
            <a:avLst/>
          </a:prstGeom>
        </p:spPr>
      </p:pic>
      <p:pic>
        <p:nvPicPr>
          <p:cNvPr id="26" name="Picture 25">
            <a:extLst>
              <a:ext uri="{FF2B5EF4-FFF2-40B4-BE49-F238E27FC236}">
                <a16:creationId xmlns:a16="http://schemas.microsoft.com/office/drawing/2014/main" id="{EF2B453B-D555-F390-8E75-6F2BE0C4ACAE}"/>
              </a:ext>
            </a:extLst>
          </p:cNvPr>
          <p:cNvPicPr>
            <a:picLocks noChangeAspect="1"/>
          </p:cNvPicPr>
          <p:nvPr/>
        </p:nvPicPr>
        <p:blipFill>
          <a:blip r:embed="rId4"/>
          <a:stretch>
            <a:fillRect/>
          </a:stretch>
        </p:blipFill>
        <p:spPr>
          <a:xfrm>
            <a:off x="1925584" y="3784142"/>
            <a:ext cx="2133533" cy="1548001"/>
          </a:xfrm>
          <a:prstGeom prst="rect">
            <a:avLst/>
          </a:prstGeom>
        </p:spPr>
      </p:pic>
      <p:pic>
        <p:nvPicPr>
          <p:cNvPr id="3080" name="Picture 8">
            <a:extLst>
              <a:ext uri="{FF2B5EF4-FFF2-40B4-BE49-F238E27FC236}">
                <a16:creationId xmlns:a16="http://schemas.microsoft.com/office/drawing/2014/main" id="{5AAF151D-ECC6-9450-23E1-302E1C2B7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7589" y="646553"/>
            <a:ext cx="2143975" cy="153381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F68D9AD-6095-BF87-3C11-6B8E6D975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7589" y="2246581"/>
            <a:ext cx="2101976" cy="152269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10F520B-CA4E-F656-49F7-1FCE84A513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6233" y="3705065"/>
            <a:ext cx="2063332" cy="148302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5259E08-FBA4-758E-186C-F7BA9D2BC6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877" y="603132"/>
            <a:ext cx="2398161" cy="1620652"/>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1447DCB-EF0D-F5CA-06BD-FBC439B890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4967" y="646553"/>
            <a:ext cx="2268251" cy="154800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816A6BD3-84D5-AA3B-B1B3-B7CA77BAD2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4967" y="3705065"/>
            <a:ext cx="2322937" cy="1559928"/>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3669D045-94DC-6F74-F4C0-639A891219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354" y="2161852"/>
            <a:ext cx="2398162" cy="154321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23F65757-B478-054F-6B08-93F8E310E7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4967" y="5220363"/>
            <a:ext cx="2286194" cy="15480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824FA22-C05D-70F5-D6B3-2A9871341BC4}"/>
              </a:ext>
            </a:extLst>
          </p:cNvPr>
          <p:cNvPicPr>
            <a:picLocks noChangeAspect="1"/>
          </p:cNvPicPr>
          <p:nvPr/>
        </p:nvPicPr>
        <p:blipFill>
          <a:blip r:embed="rId13"/>
          <a:stretch>
            <a:fillRect/>
          </a:stretch>
        </p:blipFill>
        <p:spPr>
          <a:xfrm>
            <a:off x="1872881" y="5284573"/>
            <a:ext cx="2177184" cy="1511830"/>
          </a:xfrm>
          <a:prstGeom prst="rect">
            <a:avLst/>
          </a:prstGeom>
        </p:spPr>
      </p:pic>
      <p:pic>
        <p:nvPicPr>
          <p:cNvPr id="3100" name="Picture 28">
            <a:extLst>
              <a:ext uri="{FF2B5EF4-FFF2-40B4-BE49-F238E27FC236}">
                <a16:creationId xmlns:a16="http://schemas.microsoft.com/office/drawing/2014/main" id="{F3CF192B-61D8-F2E3-C88C-F21A81BE7F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24032" y="5123878"/>
            <a:ext cx="2167532" cy="1522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line chart&#10;&#10;Description automatically generated">
            <a:extLst>
              <a:ext uri="{FF2B5EF4-FFF2-40B4-BE49-F238E27FC236}">
                <a16:creationId xmlns:a16="http://schemas.microsoft.com/office/drawing/2014/main" id="{2C648914-B09B-1F93-ABD1-6F8C4B07B7DF}"/>
              </a:ext>
            </a:extLst>
          </p:cNvPr>
          <p:cNvPicPr>
            <a:picLocks noChangeAspect="1"/>
          </p:cNvPicPr>
          <p:nvPr/>
        </p:nvPicPr>
        <p:blipFill>
          <a:blip r:embed="rId15"/>
          <a:stretch>
            <a:fillRect/>
          </a:stretch>
        </p:blipFill>
        <p:spPr>
          <a:xfrm>
            <a:off x="4248520" y="2194554"/>
            <a:ext cx="2380077" cy="1677587"/>
          </a:xfrm>
          <a:prstGeom prst="rect">
            <a:avLst/>
          </a:prstGeom>
        </p:spPr>
      </p:pic>
      <p:sp>
        <p:nvSpPr>
          <p:cNvPr id="7" name="Rectangle 2">
            <a:extLst>
              <a:ext uri="{FF2B5EF4-FFF2-40B4-BE49-F238E27FC236}">
                <a16:creationId xmlns:a16="http://schemas.microsoft.com/office/drawing/2014/main" id="{AAF988C7-1DC6-ADF7-2088-CB15EE30FB09}"/>
              </a:ext>
            </a:extLst>
          </p:cNvPr>
          <p:cNvSpPr>
            <a:spLocks noChangeArrowheads="1"/>
          </p:cNvSpPr>
          <p:nvPr/>
        </p:nvSpPr>
        <p:spPr bwMode="auto">
          <a:xfrm>
            <a:off x="-29364" y="-22487"/>
            <a:ext cx="8178747" cy="37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descr="Chart, line chart&#10;&#10;Description automatically generated">
            <a:extLst>
              <a:ext uri="{FF2B5EF4-FFF2-40B4-BE49-F238E27FC236}">
                <a16:creationId xmlns:a16="http://schemas.microsoft.com/office/drawing/2014/main" id="{940A1CBF-A86E-38A7-FD93-9AE128EEAED6}"/>
              </a:ext>
            </a:extLst>
          </p:cNvPr>
          <p:cNvPicPr>
            <a:picLocks noChangeAspect="1"/>
          </p:cNvPicPr>
          <p:nvPr/>
        </p:nvPicPr>
        <p:blipFill>
          <a:blip r:embed="rId16"/>
          <a:stretch>
            <a:fillRect/>
          </a:stretch>
        </p:blipFill>
        <p:spPr>
          <a:xfrm>
            <a:off x="4248520" y="3769272"/>
            <a:ext cx="2436748" cy="1677587"/>
          </a:xfrm>
          <a:prstGeom prst="rect">
            <a:avLst/>
          </a:prstGeom>
        </p:spPr>
      </p:pic>
      <p:pic>
        <p:nvPicPr>
          <p:cNvPr id="11" name="Picture 28">
            <a:extLst>
              <a:ext uri="{FF2B5EF4-FFF2-40B4-BE49-F238E27FC236}">
                <a16:creationId xmlns:a16="http://schemas.microsoft.com/office/drawing/2014/main" id="{4FFA9452-61A4-DFBC-38A2-4132F3D9A1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4792" y="5245673"/>
            <a:ext cx="2167532" cy="152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1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INNOVATION</a:t>
            </a:r>
            <a:endParaRPr lang="en-US" dirty="0"/>
          </a:p>
        </p:txBody>
      </p:sp>
      <p:sp>
        <p:nvSpPr>
          <p:cNvPr id="25" name="TextBox 24">
            <a:extLst>
              <a:ext uri="{FF2B5EF4-FFF2-40B4-BE49-F238E27FC236}">
                <a16:creationId xmlns:a16="http://schemas.microsoft.com/office/drawing/2014/main" id="{3F07EDE4-E947-9DA7-E4B6-5C20E27B6A41}"/>
              </a:ext>
            </a:extLst>
          </p:cNvPr>
          <p:cNvSpPr txBox="1"/>
          <p:nvPr/>
        </p:nvSpPr>
        <p:spPr>
          <a:xfrm>
            <a:off x="818708" y="1392865"/>
            <a:ext cx="10632558" cy="163121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Leverage social media images for flood image classification rather than satellite images and Unmanned Aerial Vehicles (UAV)</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Deep Learning based CNN methods are leveraged as opposed to traditional threshold-based methods and other machine learning techniques</a:t>
            </a:r>
          </a:p>
        </p:txBody>
      </p:sp>
    </p:spTree>
    <p:extLst>
      <p:ext uri="{BB962C8B-B14F-4D97-AF65-F5344CB8AC3E}">
        <p14:creationId xmlns:p14="http://schemas.microsoft.com/office/powerpoint/2010/main" val="191811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784080" y="43677"/>
            <a:ext cx="1588770"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a:xfrm>
            <a:off x="715383" y="224998"/>
            <a:ext cx="9068697" cy="668378"/>
          </a:xfrm>
        </p:spPr>
        <p:txBody>
          <a:bodyPr/>
          <a:lstStyle/>
          <a:p>
            <a:r>
              <a:rPr lang="en-US" sz="3000" dirty="0"/>
              <a:t>REFERENCES</a:t>
            </a:r>
            <a:endParaRPr lang="en-US" dirty="0"/>
          </a:p>
        </p:txBody>
      </p:sp>
      <p:sp>
        <p:nvSpPr>
          <p:cNvPr id="3" name="TextBox 2">
            <a:extLst>
              <a:ext uri="{FF2B5EF4-FFF2-40B4-BE49-F238E27FC236}">
                <a16:creationId xmlns:a16="http://schemas.microsoft.com/office/drawing/2014/main" id="{19AFBA8A-9378-5FFD-0290-990D95F6C781}"/>
              </a:ext>
            </a:extLst>
          </p:cNvPr>
          <p:cNvSpPr txBox="1"/>
          <p:nvPr/>
        </p:nvSpPr>
        <p:spPr>
          <a:xfrm>
            <a:off x="715383" y="1089164"/>
            <a:ext cx="10969798" cy="5170646"/>
          </a:xfrm>
          <a:prstGeom prst="rect">
            <a:avLst/>
          </a:prstGeom>
          <a:noFill/>
        </p:spPr>
        <p:txBody>
          <a:bodyPr wrap="square" rtlCol="0">
            <a:spAutoFit/>
          </a:bodyPr>
          <a:lstStyle/>
          <a:p>
            <a:pPr marR="16319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Ali, A. (2022, January 23). </a:t>
            </a:r>
            <a:r>
              <a:rPr lang="en-US" sz="1000" b="0" i="1" u="none" strike="noStrike" dirty="0">
                <a:solidFill>
                  <a:srgbClr val="000000"/>
                </a:solidFill>
                <a:effectLst/>
                <a:latin typeface="Times New Roman" panose="02020603050405020304" pitchFamily="18" charset="0"/>
              </a:rPr>
              <a:t>OpenCV normalize images</a:t>
            </a:r>
            <a:r>
              <a:rPr lang="en-US" sz="1000" b="0" i="0" u="none" strike="noStrike" dirty="0">
                <a:solidFill>
                  <a:srgbClr val="000000"/>
                </a:solidFill>
                <a:effectLst/>
                <a:latin typeface="Times New Roman" panose="02020603050405020304" pitchFamily="18" charset="0"/>
              </a:rPr>
              <a:t>. Delft Stack. Retrieved November 4, 2022, from https://</a:t>
            </a:r>
            <a:r>
              <a:rPr lang="en-US" sz="1000" b="0" i="0" u="none" strike="noStrike" dirty="0">
                <a:solidFill>
                  <a:srgbClr val="000000"/>
                </a:solidFill>
                <a:effectLst/>
                <a:latin typeface="Times New Roman" panose="02020603050405020304" pitchFamily="18" charset="0"/>
                <a:hlinkClick r:id="rId3"/>
              </a:rPr>
              <a:t>www.delftstack.com/howto/python/opencv-normalize/</a:t>
            </a:r>
            <a:endParaRPr lang="en-US" sz="10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Brownlee, J. (2019, July 5). Best practices for preparing and augmenting image data for </a:t>
            </a:r>
            <a:r>
              <a:rPr lang="en-US" sz="1000" b="0" i="0" u="none" strike="noStrike" dirty="0" err="1">
                <a:solidFill>
                  <a:srgbClr val="000000"/>
                </a:solidFill>
                <a:effectLst/>
                <a:latin typeface="Times New Roman" panose="02020603050405020304" pitchFamily="18" charset="0"/>
              </a:rPr>
              <a:t>cnns</a:t>
            </a:r>
            <a:r>
              <a:rPr lang="en-US" sz="1000" b="0" i="0" u="none" strike="noStrike" dirty="0">
                <a:solidFill>
                  <a:srgbClr val="000000"/>
                </a:solidFill>
                <a:effectLst/>
                <a:latin typeface="Times New Roman" panose="02020603050405020304" pitchFamily="18" charset="0"/>
              </a:rPr>
              <a:t>.</a:t>
            </a:r>
          </a:p>
          <a:p>
            <a:pPr marR="16764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Machine Learning Mastery. Retrieved November 4, 2022, from https://machinelearningmastery.com/best-practices-for-preparing-and-augmenting-image-   data-for-convolutional-neural-networks/</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Dey, V. (2021, August 20). </a:t>
            </a:r>
            <a:r>
              <a:rPr lang="en-US" sz="1000" b="0" i="1" u="none" strike="noStrike" dirty="0">
                <a:solidFill>
                  <a:srgbClr val="000000"/>
                </a:solidFill>
                <a:effectLst/>
                <a:latin typeface="Times New Roman" panose="02020603050405020304" pitchFamily="18" charset="0"/>
              </a:rPr>
              <a:t>Guide to image reconstruction using principal component analysis</a:t>
            </a:r>
            <a:r>
              <a:rPr lang="en-US" sz="1000" b="0" i="0" u="none" strike="noStrike" dirty="0">
                <a:solidFill>
                  <a:srgbClr val="000000"/>
                </a:solidFill>
                <a:effectLst/>
                <a:latin typeface="Times New Roman" panose="02020603050405020304" pitchFamily="18" charset="0"/>
              </a:rPr>
              <a:t>.</a:t>
            </a:r>
          </a:p>
          <a:p>
            <a:pPr marR="16319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Analytics India Magazine. Retrieved November 4, 2022, from https://analyticsindiamag.com/guide-to-image-reconstruction-using-principal-component-  analysis/</a:t>
            </a:r>
          </a:p>
          <a:p>
            <a:pPr marR="94170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Environmental Protection Agency. (n.d.). EPA. Retrieved November 4, 2022, from https://</a:t>
            </a:r>
            <a:r>
              <a:rPr lang="en-US" sz="1000" b="0" i="0" u="none" strike="noStrike" dirty="0">
                <a:solidFill>
                  <a:srgbClr val="000000"/>
                </a:solidFill>
                <a:effectLst/>
                <a:latin typeface="Times New Roman" panose="02020603050405020304" pitchFamily="18" charset="0"/>
                <a:hlinkClick r:id="rId4"/>
              </a:rPr>
              <a:t>www.epa.gov/caddis-vol4/exploratory-data-analysis</a:t>
            </a:r>
            <a:endParaRPr lang="en-US" sz="10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Hui, Jonathan. “Machine Learning - Singular Value Decomposition (SVD) &amp;amp; Principal Component Analysis (PCA).” Medium, Medium, 8 Feb. 2022, https://jonathan-hui.medium.com/machine-learning-singular-value-decomposition-svd-principal-component-analysis-pca-1d45e885e491#:~:text=What%20is%20the%20difference%20between,PCA%20skips%20less%20significant%20components.</a:t>
            </a:r>
          </a:p>
          <a:p>
            <a:pPr marR="274955"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Image compression using principal component analysis (PCA)</a:t>
            </a:r>
            <a:r>
              <a:rPr lang="en-US" sz="1000" b="0" i="0" u="none" strike="noStrike" dirty="0">
                <a:solidFill>
                  <a:srgbClr val="000000"/>
                </a:solidFill>
                <a:effectLst/>
                <a:latin typeface="Times New Roman" panose="02020603050405020304" pitchFamily="18" charset="0"/>
              </a:rPr>
              <a:t>. (n.d.). Retrieved November 4, 2022, from https://towardsdatascience.com/image-compression-using-principal- component-analysis-pca-253f26740a9f</a:t>
            </a:r>
          </a:p>
          <a:p>
            <a:pPr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Image data pre-processing for Neural Networks - medium</a:t>
            </a:r>
            <a:r>
              <a:rPr lang="en-US" sz="1000" b="0" i="0" u="none" strike="noStrike" dirty="0">
                <a:solidFill>
                  <a:srgbClr val="000000"/>
                </a:solidFill>
                <a:effectLst/>
                <a:latin typeface="Times New Roman" panose="02020603050405020304" pitchFamily="18" charset="0"/>
              </a:rPr>
              <a:t>. (n.d.). Retrieved November 4, 2022, from https://becominghuman</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Image denoising. OpenCV. (n.d.). Retrieved November 4, 2022, from https://docs.opencv.org/3.4/d5/d69/tutorial_py_non_local_means.html.ai/image-data-pre-processing-for-neural-networks-498289068258</a:t>
            </a:r>
          </a:p>
          <a:p>
            <a:pPr rtl="0" fontAlgn="base">
              <a:spcBef>
                <a:spcPts val="0"/>
              </a:spcBef>
              <a:spcAft>
                <a:spcPts val="0"/>
              </a:spcAft>
              <a:buFont typeface="Arial" panose="020B0604020202020204" pitchFamily="34" charset="0"/>
              <a:buChar char="•"/>
            </a:pPr>
            <a:r>
              <a:rPr lang="en-US" sz="1000" b="0" i="1" u="none" strike="noStrike" dirty="0" err="1">
                <a:solidFill>
                  <a:srgbClr val="000000"/>
                </a:solidFill>
                <a:effectLst/>
                <a:latin typeface="Times New Roman" panose="02020603050405020304" pitchFamily="18" charset="0"/>
              </a:rPr>
              <a:t>ImageStat</a:t>
            </a:r>
            <a:r>
              <a:rPr lang="en-US" sz="1000" b="0" i="1" u="none" strike="noStrike" dirty="0">
                <a:solidFill>
                  <a:srgbClr val="000000"/>
                </a:solidFill>
                <a:effectLst/>
                <a:latin typeface="Times New Roman" panose="02020603050405020304" pitchFamily="18" charset="0"/>
              </a:rPr>
              <a:t> module</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ImageStat</a:t>
            </a:r>
            <a:r>
              <a:rPr lang="en-US" sz="1000" b="0" i="0" u="none" strike="noStrike" dirty="0">
                <a:solidFill>
                  <a:srgbClr val="000000"/>
                </a:solidFill>
                <a:effectLst/>
                <a:latin typeface="Times New Roman" panose="02020603050405020304" pitchFamily="18" charset="0"/>
              </a:rPr>
              <a:t> Module - Pillow (PIL) examples. (n.d.). Retrieved November 4, 2022, from https://hhsprings.bitbucket.io/docs/programming/examples/python/PIL/ImageStat.html</a:t>
            </a:r>
          </a:p>
          <a:p>
            <a:pPr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Introduction to principal component analysis (PCA)</a:t>
            </a:r>
            <a:r>
              <a:rPr lang="en-US" sz="1000" b="0" i="0" u="none" strike="noStrike" dirty="0">
                <a:solidFill>
                  <a:srgbClr val="000000"/>
                </a:solidFill>
                <a:effectLst/>
                <a:latin typeface="Times New Roman" panose="02020603050405020304" pitchFamily="18" charset="0"/>
              </a:rPr>
              <a:t>. OpenCV. (n.d.). Retrieved November 4, 2022, from https://docs.opencv.org/3.4/d1/dee/tutorial_introduction_to_pca.html</a:t>
            </a:r>
          </a:p>
          <a:p>
            <a:pPr marR="32575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Kumar, R. (2021, July 9). </a:t>
            </a:r>
            <a:r>
              <a:rPr lang="en-US" sz="1000" b="0" i="1" u="none" strike="noStrike" dirty="0">
                <a:solidFill>
                  <a:srgbClr val="000000"/>
                </a:solidFill>
                <a:effectLst/>
                <a:latin typeface="Times New Roman" panose="02020603050405020304" pitchFamily="18" charset="0"/>
              </a:rPr>
              <a:t>CV2 normalize() in python explained with examples</a:t>
            </a:r>
            <a:r>
              <a:rPr lang="en-US" sz="1000" b="0" i="0" u="none" strike="noStrike" dirty="0">
                <a:solidFill>
                  <a:srgbClr val="000000"/>
                </a:solidFill>
                <a:effectLst/>
                <a:latin typeface="Times New Roman" panose="02020603050405020304" pitchFamily="18" charset="0"/>
              </a:rPr>
              <a:t>. Python </a:t>
            </a:r>
            <a:r>
              <a:rPr lang="en-US" sz="1000" b="0" i="0" u="none" strike="noStrike" dirty="0" err="1">
                <a:solidFill>
                  <a:srgbClr val="000000"/>
                </a:solidFill>
                <a:effectLst/>
                <a:latin typeface="Times New Roman" panose="02020603050405020304" pitchFamily="18" charset="0"/>
              </a:rPr>
              <a:t>Pool.Retrieved</a:t>
            </a:r>
            <a:r>
              <a:rPr lang="en-US" sz="1000" b="0" i="0" u="none" strike="noStrike" dirty="0">
                <a:solidFill>
                  <a:srgbClr val="000000"/>
                </a:solidFill>
                <a:effectLst/>
                <a:latin typeface="Times New Roman" panose="02020603050405020304" pitchFamily="18" charset="0"/>
              </a:rPr>
              <a:t> November 4, 2022, from https://</a:t>
            </a:r>
            <a:r>
              <a:rPr lang="en-US" sz="1000" b="0" i="0" u="none" strike="noStrike" dirty="0">
                <a:solidFill>
                  <a:srgbClr val="000000"/>
                </a:solidFill>
                <a:effectLst/>
                <a:latin typeface="Times New Roman" panose="02020603050405020304" pitchFamily="18" charset="0"/>
                <a:hlinkClick r:id="rId5"/>
              </a:rPr>
              <a:t>www.pythonpool.com/cv2</a:t>
            </a:r>
            <a:r>
              <a:rPr lang="en-US" sz="1000" b="0" i="0" u="none" strike="noStrike" dirty="0">
                <a:solidFill>
                  <a:srgbClr val="000000"/>
                </a:solidFill>
                <a:effectLst/>
                <a:latin typeface="Times New Roman" panose="02020603050405020304" pitchFamily="18" charset="0"/>
              </a:rPr>
              <a:t>-normalize/</a:t>
            </a:r>
          </a:p>
          <a:p>
            <a:pPr marR="194945" rtl="0" fontAlgn="base">
              <a:spcBef>
                <a:spcPts val="0"/>
              </a:spcBef>
              <a:spcAft>
                <a:spcPts val="0"/>
              </a:spcAft>
              <a:buFont typeface="Arial" panose="020B0604020202020204" pitchFamily="34" charset="0"/>
              <a:buChar char="•"/>
            </a:pPr>
            <a:r>
              <a:rPr lang="en-US" sz="1000" b="0" i="0" u="none" strike="noStrike" dirty="0" err="1">
                <a:solidFill>
                  <a:srgbClr val="000000"/>
                </a:solidFill>
                <a:effectLst/>
                <a:latin typeface="Times New Roman" panose="02020603050405020304" pitchFamily="18" charset="0"/>
              </a:rPr>
              <a:t>Lendave</a:t>
            </a:r>
            <a:r>
              <a:rPr lang="en-US" sz="1000" b="0" i="0" u="none" strike="noStrike" dirty="0">
                <a:solidFill>
                  <a:srgbClr val="000000"/>
                </a:solidFill>
                <a:effectLst/>
                <a:latin typeface="Times New Roman" panose="02020603050405020304" pitchFamily="18" charset="0"/>
              </a:rPr>
              <a:t>, V. (2021, September 22). </a:t>
            </a:r>
            <a:r>
              <a:rPr lang="en-US" sz="1000" b="0" i="1" u="none" strike="noStrike" dirty="0">
                <a:solidFill>
                  <a:srgbClr val="000000"/>
                </a:solidFill>
                <a:effectLst/>
                <a:latin typeface="Times New Roman" panose="02020603050405020304" pitchFamily="18" charset="0"/>
              </a:rPr>
              <a:t>A guide to different types of noises and image denoising methods</a:t>
            </a:r>
            <a:r>
              <a:rPr lang="en-US" sz="1000" b="0" i="0" u="none" strike="noStrike" dirty="0">
                <a:solidFill>
                  <a:srgbClr val="000000"/>
                </a:solidFill>
                <a:effectLst/>
                <a:latin typeface="Times New Roman" panose="02020603050405020304" pitchFamily="18" charset="0"/>
              </a:rPr>
              <a:t>. Analytics India Magazine. Retrieved November 4, 2022, from https://analyticsindiamag.com/a-guide-to-different-types-of-noises-and-image-denoising-   methods/</a:t>
            </a:r>
          </a:p>
          <a:p>
            <a:pPr marR="158750" rtl="0" fontAlgn="base">
              <a:spcBef>
                <a:spcPts val="0"/>
              </a:spcBef>
              <a:spcAft>
                <a:spcPts val="0"/>
              </a:spcAft>
              <a:buFont typeface="Arial" panose="020B0604020202020204" pitchFamily="34" charset="0"/>
              <a:buChar char="•"/>
            </a:pPr>
            <a:r>
              <a:rPr lang="en-US" sz="1000" b="0" i="0" u="none" strike="noStrike" dirty="0" err="1">
                <a:solidFill>
                  <a:srgbClr val="000000"/>
                </a:solidFill>
                <a:effectLst/>
                <a:latin typeface="Times New Roman" panose="02020603050405020304" pitchFamily="18" charset="0"/>
              </a:rPr>
              <a:t>Lyashenko</a:t>
            </a:r>
            <a:r>
              <a:rPr lang="en-US" sz="1000" b="0" i="0" u="none" strike="noStrike" dirty="0">
                <a:solidFill>
                  <a:srgbClr val="000000"/>
                </a:solidFill>
                <a:effectLst/>
                <a:latin typeface="Times New Roman" panose="02020603050405020304" pitchFamily="18" charset="0"/>
              </a:rPr>
              <a:t>, V. (2022, July 21). </a:t>
            </a:r>
            <a:r>
              <a:rPr lang="en-US" sz="1000" b="0" i="1" u="none" strike="noStrike" dirty="0">
                <a:solidFill>
                  <a:srgbClr val="000000"/>
                </a:solidFill>
                <a:effectLst/>
                <a:latin typeface="Times New Roman" panose="02020603050405020304" pitchFamily="18" charset="0"/>
              </a:rPr>
              <a:t>Data Augmentation in python: Everything you need to know</a:t>
            </a:r>
            <a:r>
              <a:rPr lang="en-US" sz="1000" b="0" i="0" u="none" strike="noStrike" dirty="0">
                <a:solidFill>
                  <a:srgbClr val="000000"/>
                </a:solidFill>
                <a:effectLst/>
                <a:latin typeface="Times New Roman" panose="02020603050405020304" pitchFamily="18" charset="0"/>
              </a:rPr>
              <a:t>. neptune.ai. Retrieved November 4, 2022, from https://neptune.ai/blog/data-augmentation- in-python</a:t>
            </a:r>
          </a:p>
          <a:p>
            <a:pPr marR="320675" rtl="0" fontAlgn="base">
              <a:spcBef>
                <a:spcPts val="0"/>
              </a:spcBef>
              <a:spcAft>
                <a:spcPts val="0"/>
              </a:spcAft>
              <a:buFont typeface="Arial" panose="020B0604020202020204" pitchFamily="34" charset="0"/>
              <a:buChar char="•"/>
            </a:pPr>
            <a:r>
              <a:rPr lang="en-US" sz="1000" b="0" i="0" u="none" strike="noStrike" dirty="0" err="1">
                <a:solidFill>
                  <a:srgbClr val="000000"/>
                </a:solidFill>
                <a:effectLst/>
                <a:latin typeface="Times New Roman" panose="02020603050405020304" pitchFamily="18" charset="0"/>
              </a:rPr>
              <a:t>Madhugiri</a:t>
            </a:r>
            <a:r>
              <a:rPr lang="en-US" sz="1000" b="0" i="0" u="none" strike="noStrike" dirty="0">
                <a:solidFill>
                  <a:srgbClr val="000000"/>
                </a:solidFill>
                <a:effectLst/>
                <a:latin typeface="Times New Roman" panose="02020603050405020304" pitchFamily="18" charset="0"/>
              </a:rPr>
              <a:t>, D. (2022, April 22). </a:t>
            </a:r>
            <a:r>
              <a:rPr lang="en-US" sz="1000" b="0" i="1" u="none" strike="noStrike" dirty="0">
                <a:solidFill>
                  <a:srgbClr val="000000"/>
                </a:solidFill>
                <a:effectLst/>
                <a:latin typeface="Times New Roman" panose="02020603050405020304" pitchFamily="18" charset="0"/>
              </a:rPr>
              <a:t>Learn image augmentation using 3 popular python libraries</a:t>
            </a:r>
            <a:r>
              <a:rPr lang="en-US" sz="1000" b="0" i="0" u="none" strike="noStrike" dirty="0">
                <a:solidFill>
                  <a:srgbClr val="000000"/>
                </a:solidFill>
                <a:effectLst/>
                <a:latin typeface="Times New Roman" panose="02020603050405020304" pitchFamily="18" charset="0"/>
              </a:rPr>
              <a:t>.</a:t>
            </a:r>
          </a:p>
          <a:p>
            <a:pPr marR="41021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Analytics Vidhya. Retrieved November 4, 2022, from https://www.analyticsvidhya.com/blog/2022/04/image-augmentation-using-python-  libraries</a:t>
            </a:r>
          </a:p>
          <a:p>
            <a:pPr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Medic dataset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CrisisNLP</a:t>
            </a:r>
            <a:r>
              <a:rPr lang="en-US" sz="1000" b="0" i="0" u="none" strike="noStrike" dirty="0">
                <a:solidFill>
                  <a:srgbClr val="000000"/>
                </a:solidFill>
                <a:effectLst/>
                <a:latin typeface="Times New Roman" panose="02020603050405020304" pitchFamily="18" charset="0"/>
              </a:rPr>
              <a:t>. (n.d.). Retrieved November 4, 2022, from https://crisisnlp.qcri.org/medic/</a:t>
            </a:r>
          </a:p>
          <a:p>
            <a:pPr rtl="0" fontAlgn="base">
              <a:spcBef>
                <a:spcPts val="0"/>
              </a:spcBef>
              <a:spcAft>
                <a:spcPts val="0"/>
              </a:spcAft>
              <a:buFont typeface="Arial" panose="020B0604020202020204" pitchFamily="34" charset="0"/>
              <a:buChar char="•"/>
            </a:pPr>
            <a:r>
              <a:rPr lang="en-US" sz="1000" b="0" i="0" u="none" strike="noStrike" dirty="0" err="1">
                <a:solidFill>
                  <a:srgbClr val="000000"/>
                </a:solidFill>
                <a:effectLst/>
                <a:latin typeface="Times New Roman" panose="02020603050405020304" pitchFamily="18" charset="0"/>
              </a:rPr>
              <a:t>Mirzarahim</a:t>
            </a:r>
            <a:r>
              <a:rPr lang="en-US" sz="1000" b="0" i="0" u="none" strike="noStrike" dirty="0">
                <a:solidFill>
                  <a:srgbClr val="000000"/>
                </a:solidFill>
                <a:effectLst/>
                <a:latin typeface="Times New Roman" panose="02020603050405020304" pitchFamily="18" charset="0"/>
              </a:rPr>
              <a:t>. (2019, September 9). </a:t>
            </a:r>
            <a:r>
              <a:rPr lang="en-US" sz="1000" b="0" i="1" u="none" strike="noStrike" dirty="0">
                <a:solidFill>
                  <a:srgbClr val="000000"/>
                </a:solidFill>
                <a:effectLst/>
                <a:latin typeface="Times New Roman" panose="02020603050405020304" pitchFamily="18" charset="0"/>
              </a:rPr>
              <a:t>Introduction to PCA: Image compression example</a:t>
            </a:r>
            <a:r>
              <a:rPr lang="en-US" sz="1000" b="0" i="0" u="none" strike="noStrike" dirty="0">
                <a:solidFill>
                  <a:srgbClr val="000000"/>
                </a:solidFill>
                <a:effectLst/>
                <a:latin typeface="Times New Roman" panose="02020603050405020304" pitchFamily="18" charset="0"/>
              </a:rPr>
              <a:t>. Kaggle.</a:t>
            </a:r>
          </a:p>
          <a:p>
            <a:pPr marR="55689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Retrieved November 4, 2022, from https://</a:t>
            </a:r>
            <a:r>
              <a:rPr lang="en-US" sz="1000" b="0" i="0" u="none" strike="noStrike" dirty="0">
                <a:solidFill>
                  <a:srgbClr val="000000"/>
                </a:solidFill>
                <a:effectLst/>
                <a:latin typeface="Times New Roman" panose="02020603050405020304" pitchFamily="18" charset="0"/>
                <a:hlinkClick r:id="rId6"/>
              </a:rPr>
              <a:t>www.kaggle.com/code/mirzarahim/introduction-to-pca-image-compression-</a:t>
            </a:r>
            <a:r>
              <a:rPr lang="en-US" sz="1000" b="0" i="0" u="none" strike="noStrike" dirty="0">
                <a:solidFill>
                  <a:srgbClr val="000000"/>
                </a:solidFill>
                <a:effectLst/>
                <a:latin typeface="Times New Roman" panose="02020603050405020304" pitchFamily="18" charset="0"/>
              </a:rPr>
              <a:t>  example/notebook</a:t>
            </a:r>
          </a:p>
          <a:p>
            <a:pPr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Operations with images</a:t>
            </a:r>
            <a:r>
              <a:rPr lang="en-US" sz="1000" b="0" i="0" u="none" strike="noStrike" dirty="0">
                <a:solidFill>
                  <a:srgbClr val="000000"/>
                </a:solidFill>
                <a:effectLst/>
                <a:latin typeface="Times New Roman" panose="02020603050405020304" pitchFamily="18" charset="0"/>
              </a:rPr>
              <a:t>. OpenCV. (n.d.). Retrieved November 4, 2022, from https://docs.opencv.org/3.4/d5/d98/tutorial_mat_operations.html</a:t>
            </a:r>
          </a:p>
          <a:p>
            <a:pPr marR="15684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Peng, M. L. (2018, May 15). </a:t>
            </a:r>
            <a:r>
              <a:rPr lang="en-US" sz="1000" b="0" i="1" u="none" strike="noStrike" dirty="0">
                <a:solidFill>
                  <a:srgbClr val="000000"/>
                </a:solidFill>
                <a:effectLst/>
                <a:latin typeface="Times New Roman" panose="02020603050405020304" pitchFamily="18" charset="0"/>
              </a:rPr>
              <a:t>Improving neural networks by preventing co-adaptation of feature detectors</a:t>
            </a:r>
            <a:r>
              <a:rPr lang="en-US" sz="1000" b="0" i="0" u="none" strike="noStrike" dirty="0">
                <a:solidFill>
                  <a:srgbClr val="000000"/>
                </a:solidFill>
                <a:effectLst/>
                <a:latin typeface="Times New Roman" panose="02020603050405020304" pitchFamily="18" charset="0"/>
              </a:rPr>
              <a:t>. Medium. Retrieved November 4, 2022, from </a:t>
            </a:r>
            <a:r>
              <a:rPr lang="en-US" sz="1000" b="0" i="0" u="none" strike="noStrike" dirty="0">
                <a:solidFill>
                  <a:srgbClr val="000000"/>
                </a:solidFill>
                <a:effectLst/>
                <a:latin typeface="Times New Roman" panose="02020603050405020304" pitchFamily="18" charset="0"/>
                <a:hlinkClick r:id="rId7"/>
              </a:rPr>
              <a:t>https://medium.com/@lipeng2/dropout-is-so-important-e517bbe3ffcc</a:t>
            </a:r>
            <a:endParaRPr lang="en-US" sz="10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Praveen. (2020, July 28). </a:t>
            </a:r>
            <a:r>
              <a:rPr lang="en-US" sz="1000" b="0" i="1" u="none" strike="noStrike" dirty="0">
                <a:solidFill>
                  <a:srgbClr val="000000"/>
                </a:solidFill>
                <a:effectLst/>
                <a:latin typeface="Times New Roman" panose="02020603050405020304" pitchFamily="18" charset="0"/>
              </a:rPr>
              <a:t>How to find HSV range of an object for computer vision applications?</a:t>
            </a:r>
            <a:endParaRPr lang="en-US" sz="1000" b="0" i="0" u="none" strike="noStrike" dirty="0">
              <a:solidFill>
                <a:srgbClr val="000000"/>
              </a:solidFill>
              <a:effectLst/>
              <a:latin typeface="Times New Roman" panose="02020603050405020304" pitchFamily="18" charset="0"/>
            </a:endParaRPr>
          </a:p>
          <a:p>
            <a:pPr marR="13462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Medium. Retrieved November 4, 2022, from https://medium.com/programming- fever/how-to-find-hsv-range-of-an-object-for-computer-vision-applications-254a8eb039fc</a:t>
            </a:r>
          </a:p>
          <a:p>
            <a:pPr marR="113030"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Principal component analysis: In-depth understanding through image ... </a:t>
            </a:r>
            <a:r>
              <a:rPr lang="en-US" sz="1000" b="0" i="0" u="none" strike="noStrike" dirty="0">
                <a:solidFill>
                  <a:srgbClr val="000000"/>
                </a:solidFill>
                <a:effectLst/>
                <a:latin typeface="Times New Roman" panose="02020603050405020304" pitchFamily="18" charset="0"/>
              </a:rPr>
              <a:t>(n.d.). Retrieved November 4, 2022, from https://towardsdatascience.com/principal-component-analysis-in- depth-understanding-through-image-visualization-892922f77d9f</a:t>
            </a:r>
          </a:p>
          <a:p>
            <a:pPr marR="67945"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Rausch, D. (2021, April 15). </a:t>
            </a:r>
            <a:r>
              <a:rPr lang="en-US" sz="1000" b="0" i="1" u="none" strike="noStrike" dirty="0">
                <a:solidFill>
                  <a:srgbClr val="000000"/>
                </a:solidFill>
                <a:effectLst/>
                <a:latin typeface="Times New Roman" panose="02020603050405020304" pitchFamily="18" charset="0"/>
              </a:rPr>
              <a:t>EDA for image classification</a:t>
            </a:r>
            <a:r>
              <a:rPr lang="en-US" sz="1000" b="0" i="0" u="none" strike="noStrike" dirty="0">
                <a:solidFill>
                  <a:srgbClr val="000000"/>
                </a:solidFill>
                <a:effectLst/>
                <a:latin typeface="Times New Roman" panose="02020603050405020304" pitchFamily="18" charset="0"/>
              </a:rPr>
              <a:t>. Medium. Retrieved November 4, 2022, from https://medium.com/geekculture/eda-for-image-classification-dcada9f2567a</a:t>
            </a:r>
          </a:p>
          <a:p>
            <a:pPr rtl="0" fontAlgn="base">
              <a:spcBef>
                <a:spcPts val="0"/>
              </a:spcBef>
              <a:spcAft>
                <a:spcPts val="0"/>
              </a:spcAft>
              <a:buFont typeface="Arial" panose="020B0604020202020204" pitchFamily="34" charset="0"/>
              <a:buChar char="•"/>
            </a:pPr>
            <a:r>
              <a:rPr lang="en-US" sz="1000" b="0" i="1" u="none" strike="noStrike" dirty="0">
                <a:solidFill>
                  <a:srgbClr val="000000"/>
                </a:solidFill>
                <a:effectLst/>
                <a:latin typeface="Times New Roman" panose="02020603050405020304" pitchFamily="18" charset="0"/>
              </a:rPr>
              <a:t>Smoothing images</a:t>
            </a:r>
            <a:r>
              <a:rPr lang="en-US" sz="1000" b="0" i="0" u="none" strike="noStrike" dirty="0">
                <a:solidFill>
                  <a:srgbClr val="000000"/>
                </a:solidFill>
                <a:effectLst/>
                <a:latin typeface="Times New Roman" panose="02020603050405020304" pitchFamily="18" charset="0"/>
              </a:rPr>
              <a:t>. OpenCV. (n.d.). Retrieved November 4, 2022, from https://opencv24-python- tutorials.readthedocs.io/</a:t>
            </a:r>
            <a:r>
              <a:rPr lang="en-US" sz="1000" b="0" i="0" u="none" strike="noStrike" dirty="0" err="1">
                <a:solidFill>
                  <a:srgbClr val="000000"/>
                </a:solidFill>
                <a:effectLst/>
                <a:latin typeface="Times New Roman" panose="02020603050405020304" pitchFamily="18" charset="0"/>
              </a:rPr>
              <a:t>en</a:t>
            </a:r>
            <a:r>
              <a:rPr lang="en-US" sz="1000" b="0" i="0" u="none" strike="noStrike" dirty="0">
                <a:solidFill>
                  <a:srgbClr val="000000"/>
                </a:solidFill>
                <a:effectLst/>
                <a:latin typeface="Times New Roman" panose="02020603050405020304" pitchFamily="18" charset="0"/>
              </a:rPr>
              <a:t>/latest/</a:t>
            </a:r>
            <a:r>
              <a:rPr lang="en-US" sz="1000" b="0" i="0" u="none" strike="noStrike" dirty="0" err="1">
                <a:solidFill>
                  <a:srgbClr val="000000"/>
                </a:solidFill>
                <a:effectLst/>
                <a:latin typeface="Times New Roman" panose="02020603050405020304" pitchFamily="18" charset="0"/>
              </a:rPr>
              <a:t>py_tutorials</a:t>
            </a:r>
            <a:r>
              <a:rPr lang="en-US" sz="1000" b="0" i="0" u="none" strike="noStrike" dirty="0">
                <a:solidFill>
                  <a:srgbClr val="000000"/>
                </a:solidFill>
                <a:effectLst/>
                <a:latin typeface="Times New Roman" panose="02020603050405020304" pitchFamily="18" charset="0"/>
              </a:rPr>
              <a:t>/</a:t>
            </a:r>
            <a:r>
              <a:rPr lang="en-US" sz="1000" b="0" i="0" u="none" strike="noStrike" dirty="0" err="1">
                <a:solidFill>
                  <a:srgbClr val="000000"/>
                </a:solidFill>
                <a:effectLst/>
                <a:latin typeface="Times New Roman" panose="02020603050405020304" pitchFamily="18" charset="0"/>
              </a:rPr>
              <a:t>py_imgproc</a:t>
            </a:r>
            <a:r>
              <a:rPr lang="en-US" sz="1000" b="0" i="0" u="none" strike="noStrike" dirty="0">
                <a:solidFill>
                  <a:srgbClr val="000000"/>
                </a:solidFill>
                <a:effectLst/>
                <a:latin typeface="Times New Roman" panose="02020603050405020304" pitchFamily="18" charset="0"/>
              </a:rPr>
              <a:t>/</a:t>
            </a:r>
            <a:r>
              <a:rPr lang="en-US" sz="1000" b="0" i="0" u="none" strike="noStrike" dirty="0" err="1">
                <a:solidFill>
                  <a:srgbClr val="000000"/>
                </a:solidFill>
                <a:effectLst/>
                <a:latin typeface="Times New Roman" panose="02020603050405020304" pitchFamily="18" charset="0"/>
              </a:rPr>
              <a:t>py_filtering</a:t>
            </a:r>
            <a:r>
              <a:rPr lang="en-US" sz="1000" b="0" i="0" u="none" strike="noStrike" dirty="0">
                <a:solidFill>
                  <a:srgbClr val="000000"/>
                </a:solidFill>
                <a:effectLst/>
                <a:latin typeface="Times New Roman" panose="02020603050405020304" pitchFamily="18" charset="0"/>
              </a:rPr>
              <a:t>/</a:t>
            </a:r>
            <a:r>
              <a:rPr lang="en-US" sz="1000" b="0" i="0" u="none" strike="noStrike" dirty="0" err="1">
                <a:solidFill>
                  <a:srgbClr val="000000"/>
                </a:solidFill>
                <a:effectLst/>
                <a:latin typeface="Times New Roman" panose="02020603050405020304" pitchFamily="18" charset="0"/>
              </a:rPr>
              <a:t>py_filtering.h</a:t>
            </a:r>
            <a:endParaRPr lang="en-US" sz="10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047581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a:lstStyle/>
          <a:p>
            <a:r>
              <a:rPr lang="en-US" dirty="0"/>
              <a:t>Thank you</a:t>
            </a:r>
          </a:p>
        </p:txBody>
      </p:sp>
      <p:pic>
        <p:nvPicPr>
          <p:cNvPr id="17" name="Picture Placeholder 16" descr="Weathered piece of wood">
            <a:extLst>
              <a:ext uri="{FF2B5EF4-FFF2-40B4-BE49-F238E27FC236}">
                <a16:creationId xmlns:a16="http://schemas.microsoft.com/office/drawing/2014/main" id="{768A4AA5-1799-4AB4-A6D6-6E2D7791C17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800100" y="727075"/>
            <a:ext cx="5176838" cy="3071813"/>
          </a:xfrm>
        </p:spPr>
      </p:pic>
      <p:pic>
        <p:nvPicPr>
          <p:cNvPr id="11" name="Picture Placeholder 10" descr="Moss and mushrooms">
            <a:extLst>
              <a:ext uri="{FF2B5EF4-FFF2-40B4-BE49-F238E27FC236}">
                <a16:creationId xmlns:a16="http://schemas.microsoft.com/office/drawing/2014/main" id="{C6C7C533-8A44-4C93-904C-F4F963D800E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6146800" y="727075"/>
            <a:ext cx="5245100" cy="3070225"/>
          </a:xfrm>
        </p:spPr>
      </p:pic>
      <p:sp>
        <p:nvSpPr>
          <p:cNvPr id="5" name="Footer Placeholder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a:lstStyle/>
          <a:p>
            <a:r>
              <a:rPr lang="en-US"/>
              <a:t>2/11/20XX</a:t>
            </a:r>
            <a:endParaRPr lang="en-US" dirty="0"/>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34</a:t>
            </a:fld>
            <a:endParaRPr lang="en-US" dirty="0"/>
          </a:p>
        </p:txBody>
      </p:sp>
    </p:spTree>
    <p:extLst>
      <p:ext uri="{BB962C8B-B14F-4D97-AF65-F5344CB8AC3E}">
        <p14:creationId xmlns:p14="http://schemas.microsoft.com/office/powerpoint/2010/main" val="239422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360698" y="43677"/>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a:t>Project background</a:t>
            </a:r>
            <a:endParaRPr lang="en-US" dirty="0"/>
          </a:p>
        </p:txBody>
      </p:sp>
      <p:graphicFrame>
        <p:nvGraphicFramePr>
          <p:cNvPr id="9" name="Content Placeholder 8">
            <a:extLst>
              <a:ext uri="{FF2B5EF4-FFF2-40B4-BE49-F238E27FC236}">
                <a16:creationId xmlns:a16="http://schemas.microsoft.com/office/drawing/2014/main" id="{9BBB2391-338F-DE28-0FC7-7FD5784FD8CD}"/>
              </a:ext>
            </a:extLst>
          </p:cNvPr>
          <p:cNvGraphicFramePr>
            <a:graphicFrameLocks noGrp="1"/>
          </p:cNvGraphicFramePr>
          <p:nvPr>
            <p:ph idx="1"/>
            <p:extLst>
              <p:ext uri="{D42A27DB-BD31-4B8C-83A1-F6EECF244321}">
                <p14:modId xmlns:p14="http://schemas.microsoft.com/office/powerpoint/2010/main" val="1079014516"/>
              </p:ext>
            </p:extLst>
          </p:nvPr>
        </p:nvGraphicFramePr>
        <p:xfrm>
          <a:off x="715382" y="1362074"/>
          <a:ext cx="10691813" cy="412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6">
            <a:extLst>
              <a:ext uri="{FF2B5EF4-FFF2-40B4-BE49-F238E27FC236}">
                <a16:creationId xmlns:a16="http://schemas.microsoft.com/office/drawing/2014/main" id="{A3277BBF-3DD9-3891-D879-17EE99B4CE3D}"/>
              </a:ext>
            </a:extLst>
          </p:cNvPr>
          <p:cNvSpPr>
            <a:spLocks noGrp="1"/>
          </p:cNvSpPr>
          <p:nvPr>
            <p:ph type="dt" sz="half" idx="10"/>
          </p:nvPr>
        </p:nvSpPr>
        <p:spPr>
          <a:xfrm>
            <a:off x="8369448" y="6356350"/>
            <a:ext cx="2592594" cy="365125"/>
          </a:xfrm>
        </p:spPr>
        <p:txBody>
          <a:bodyPr/>
          <a:lstStyle/>
          <a:p>
            <a:r>
              <a:rPr lang="en-US" dirty="0"/>
              <a:t>11/28/2022</a:t>
            </a:r>
          </a:p>
        </p:txBody>
      </p:sp>
    </p:spTree>
    <p:extLst>
      <p:ext uri="{BB962C8B-B14F-4D97-AF65-F5344CB8AC3E}">
        <p14:creationId xmlns:p14="http://schemas.microsoft.com/office/powerpoint/2010/main" val="16453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8">
            <a:extLst>
              <a:ext uri="{FF2B5EF4-FFF2-40B4-BE49-F238E27FC236}">
                <a16:creationId xmlns:a16="http://schemas.microsoft.com/office/drawing/2014/main" id="{4ED6B1CC-EA07-6B25-4AF8-68CF9854E6FB}"/>
              </a:ext>
            </a:extLst>
          </p:cNvPr>
          <p:cNvGraphicFramePr>
            <a:graphicFrameLocks noGrp="1"/>
          </p:cNvGraphicFramePr>
          <p:nvPr>
            <p:ph idx="1"/>
            <p:extLst>
              <p:ext uri="{D42A27DB-BD31-4B8C-83A1-F6EECF244321}">
                <p14:modId xmlns:p14="http://schemas.microsoft.com/office/powerpoint/2010/main" val="2025921825"/>
              </p:ext>
            </p:extLst>
          </p:nvPr>
        </p:nvGraphicFramePr>
        <p:xfrm>
          <a:off x="800099" y="1379095"/>
          <a:ext cx="10607097" cy="4446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Univers Condensed"/>
                <a:ea typeface="+mn-ea"/>
                <a:cs typeface="+mn-cs"/>
              </a:rPr>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524" b="26292"/>
          <a:stretch/>
        </p:blipFill>
        <p:spPr bwMode="auto">
          <a:xfrm>
            <a:off x="9360698" y="43677"/>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Project Motivation</a:t>
            </a:r>
            <a:endParaRPr lang="en-US" dirty="0"/>
          </a:p>
        </p:txBody>
      </p:sp>
      <p:sp>
        <p:nvSpPr>
          <p:cNvPr id="3" name="TextBox 2">
            <a:extLst>
              <a:ext uri="{FF2B5EF4-FFF2-40B4-BE49-F238E27FC236}">
                <a16:creationId xmlns:a16="http://schemas.microsoft.com/office/drawing/2014/main" id="{64B7060D-726C-4B24-9FB9-A6EFE1C1FBA2}"/>
              </a:ext>
            </a:extLst>
          </p:cNvPr>
          <p:cNvSpPr txBox="1"/>
          <p:nvPr/>
        </p:nvSpPr>
        <p:spPr>
          <a:xfrm>
            <a:off x="1274163" y="2038661"/>
            <a:ext cx="359765"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351204E9-B768-F15F-E8EB-6172E31FB4B8}"/>
              </a:ext>
            </a:extLst>
          </p:cNvPr>
          <p:cNvSpPr txBox="1"/>
          <p:nvPr/>
        </p:nvSpPr>
        <p:spPr>
          <a:xfrm>
            <a:off x="1587628" y="3421830"/>
            <a:ext cx="359765"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79D44C16-D7D3-82CE-59BE-1CBC9CAE0049}"/>
              </a:ext>
            </a:extLst>
          </p:cNvPr>
          <p:cNvSpPr txBox="1"/>
          <p:nvPr/>
        </p:nvSpPr>
        <p:spPr>
          <a:xfrm>
            <a:off x="1275493" y="4738059"/>
            <a:ext cx="359765"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1552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4674BFE4-9617-49D6-A194-6AF0C619371D}"/>
              </a:ext>
            </a:extLst>
          </p:cNvPr>
          <p:cNvSpPr>
            <a:spLocks noGrp="1"/>
          </p:cNvSpPr>
          <p:nvPr>
            <p:ph type="body" sz="quarter" idx="16"/>
          </p:nvPr>
        </p:nvSpPr>
        <p:spPr>
          <a:xfrm>
            <a:off x="784805" y="1424571"/>
            <a:ext cx="5151300" cy="526756"/>
          </a:xfrm>
        </p:spPr>
        <p:txBody>
          <a:bodyPr/>
          <a:lstStyle/>
          <a:p>
            <a:r>
              <a:rPr lang="en-US" sz="2400" dirty="0">
                <a:solidFill>
                  <a:schemeClr val="tx1"/>
                </a:solidFill>
                <a:latin typeface="Times New Roman" panose="02020603050405020304" pitchFamily="18" charset="0"/>
                <a:cs typeface="Times New Roman" panose="02020603050405020304" pitchFamily="18" charset="0"/>
              </a:rPr>
              <a:t>Target Problem</a:t>
            </a:r>
            <a:r>
              <a:rPr lang="en-US" sz="2400" dirty="0">
                <a:latin typeface="Times New Roman" panose="02020603050405020304" pitchFamily="18" charset="0"/>
                <a:cs typeface="Times New Roman" panose="02020603050405020304" pitchFamily="18" charset="0"/>
              </a:rPr>
              <a:t>	</a:t>
            </a:r>
            <a:r>
              <a:rPr lang="en-US" dirty="0"/>
              <a:t>		</a:t>
            </a:r>
          </a:p>
        </p:txBody>
      </p:sp>
      <p:sp>
        <p:nvSpPr>
          <p:cNvPr id="27" name="Text Placeholder 26">
            <a:extLst>
              <a:ext uri="{FF2B5EF4-FFF2-40B4-BE49-F238E27FC236}">
                <a16:creationId xmlns:a16="http://schemas.microsoft.com/office/drawing/2014/main" id="{6222D5B2-B472-4E3D-823D-D209F01B90C5}"/>
              </a:ext>
            </a:extLst>
          </p:cNvPr>
          <p:cNvSpPr>
            <a:spLocks noGrp="1"/>
          </p:cNvSpPr>
          <p:nvPr>
            <p:ph type="body" sz="quarter" idx="17"/>
          </p:nvPr>
        </p:nvSpPr>
        <p:spPr>
          <a:xfrm>
            <a:off x="6343651" y="1424571"/>
            <a:ext cx="5063546" cy="490112"/>
          </a:xfrm>
        </p:spPr>
        <p:txBody>
          <a:bodyPr/>
          <a:lstStyle/>
          <a:p>
            <a:r>
              <a:rPr lang="en-US" sz="2400" dirty="0">
                <a:solidFill>
                  <a:schemeClr val="tx1"/>
                </a:solidFill>
                <a:latin typeface="Times New Roman" panose="02020603050405020304" pitchFamily="18" charset="0"/>
                <a:cs typeface="Times New Roman" panose="02020603050405020304" pitchFamily="18" charset="0"/>
              </a:rPr>
              <a:t>Goal and Needs</a:t>
            </a:r>
          </a:p>
        </p:txBody>
      </p:sp>
      <p:sp>
        <p:nvSpPr>
          <p:cNvPr id="11" name="Content Placeholder 10">
            <a:extLst>
              <a:ext uri="{FF2B5EF4-FFF2-40B4-BE49-F238E27FC236}">
                <a16:creationId xmlns:a16="http://schemas.microsoft.com/office/drawing/2014/main" id="{89214E62-345B-4DE3-BBA0-C43EF4CCFC63}"/>
              </a:ext>
            </a:extLst>
          </p:cNvPr>
          <p:cNvSpPr>
            <a:spLocks noGrp="1"/>
          </p:cNvSpPr>
          <p:nvPr>
            <p:ph idx="14"/>
          </p:nvPr>
        </p:nvSpPr>
        <p:spPr>
          <a:xfrm>
            <a:off x="6255896" y="2197665"/>
            <a:ext cx="5136005" cy="3627490"/>
          </a:xfrm>
        </p:spPr>
        <p:txBody>
          <a:bodyPr>
            <a:normAutofit/>
          </a:bodyPr>
          <a:lstStyle/>
          <a:p>
            <a:pPr>
              <a:spcAft>
                <a:spcPct val="35000"/>
              </a:spcAft>
            </a:pPr>
            <a:r>
              <a:rPr lang="en-IN" dirty="0"/>
              <a:t>The goal of the research is to classify the images accumulated from the Twitter as flood / non-flood by leveraging various deep learning technologies. </a:t>
            </a:r>
          </a:p>
          <a:p>
            <a:pPr>
              <a:spcAft>
                <a:spcPct val="35000"/>
              </a:spcAft>
            </a:pPr>
            <a:r>
              <a:rPr lang="en-IN" dirty="0"/>
              <a:t>It can help various disaster management firms provide necessary emergency responses and save lives.</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Univers Condensed"/>
                <a:ea typeface="+mn-ea"/>
                <a:cs typeface="+mn-cs"/>
              </a:rPr>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360698" y="43677"/>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PROBLEM, GOAL, AND NEEDS</a:t>
            </a:r>
            <a:endParaRPr lang="en-US" dirty="0"/>
          </a:p>
        </p:txBody>
      </p:sp>
      <p:cxnSp>
        <p:nvCxnSpPr>
          <p:cNvPr id="13" name="Straight Connector 12">
            <a:extLst>
              <a:ext uri="{FF2B5EF4-FFF2-40B4-BE49-F238E27FC236}">
                <a16:creationId xmlns:a16="http://schemas.microsoft.com/office/drawing/2014/main" id="{FD311E82-ABBC-1DFB-5C02-FC90E6001836}"/>
              </a:ext>
            </a:extLst>
          </p:cNvPr>
          <p:cNvCxnSpPr/>
          <p:nvPr/>
        </p:nvCxnSpPr>
        <p:spPr>
          <a:xfrm>
            <a:off x="6343650" y="2068643"/>
            <a:ext cx="4823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E1D003-E9AD-8C75-E6C5-80CD8A7B0384}"/>
              </a:ext>
            </a:extLst>
          </p:cNvPr>
          <p:cNvCxnSpPr>
            <a:cxnSpLocks/>
          </p:cNvCxnSpPr>
          <p:nvPr/>
        </p:nvCxnSpPr>
        <p:spPr>
          <a:xfrm>
            <a:off x="784805" y="2077827"/>
            <a:ext cx="513600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B929ED-22F4-6234-719D-AC0D0CA89875}"/>
              </a:ext>
            </a:extLst>
          </p:cNvPr>
          <p:cNvSpPr txBox="1"/>
          <p:nvPr/>
        </p:nvSpPr>
        <p:spPr>
          <a:xfrm>
            <a:off x="784805" y="2197665"/>
            <a:ext cx="5136005" cy="2287806"/>
          </a:xfrm>
          <a:prstGeom prst="rect">
            <a:avLst/>
          </a:prstGeom>
          <a:noFill/>
        </p:spPr>
        <p:txBody>
          <a:bodyPr wrap="square" rtlCol="0">
            <a:spAutoFit/>
          </a:bodyPr>
          <a:lstStyle/>
          <a:p>
            <a:pPr marL="228600" marR="0" lvl="0" indent="-228600" fontAlgn="auto">
              <a:spcBef>
                <a:spcPts val="1000"/>
              </a:spcBef>
              <a:spcAft>
                <a:spcPts val="0"/>
              </a:spcAft>
              <a:buClrTx/>
              <a:buSzTx/>
              <a:buFont typeface="Arial" panose="020B0604020202020204" pitchFamily="34" charset="0"/>
              <a:buChar char="•"/>
              <a:tabLst/>
              <a:defRPr/>
            </a:pPr>
            <a:r>
              <a:rPr lang="en-IN" dirty="0"/>
              <a:t>It is extremely hard to get information on the circumstances immediately, during and after flood disaster.</a:t>
            </a:r>
          </a:p>
          <a:p>
            <a:pPr marL="228600" marR="0" lvl="0" indent="-228600" fontAlgn="auto">
              <a:spcBef>
                <a:spcPts val="1000"/>
              </a:spcBef>
              <a:spcAft>
                <a:spcPts val="0"/>
              </a:spcAft>
              <a:buClrTx/>
              <a:buSzTx/>
              <a:buFont typeface="Arial" panose="020B0604020202020204" pitchFamily="34" charset="0"/>
              <a:buChar char="•"/>
              <a:tabLst/>
              <a:defRPr/>
            </a:pPr>
            <a:endParaRPr lang="en-US" dirty="0"/>
          </a:p>
          <a:p>
            <a:pPr marL="228600" marR="0" lvl="0" indent="-228600" fontAlgn="auto">
              <a:spcBef>
                <a:spcPts val="1000"/>
              </a:spcBef>
              <a:spcAft>
                <a:spcPts val="0"/>
              </a:spcAft>
              <a:buClrTx/>
              <a:buSzTx/>
              <a:buFont typeface="Arial" panose="020B0604020202020204" pitchFamily="34" charset="0"/>
              <a:buChar char="•"/>
              <a:tabLst/>
              <a:defRPr/>
            </a:pPr>
            <a:r>
              <a:rPr lang="en-IN" dirty="0"/>
              <a:t>People are unable to get necessary immediate assistance causing loss of lives.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Tree>
    <p:extLst>
      <p:ext uri="{BB962C8B-B14F-4D97-AF65-F5344CB8AC3E}">
        <p14:creationId xmlns:p14="http://schemas.microsoft.com/office/powerpoint/2010/main" val="345654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Univers Condensed"/>
                <a:ea typeface="+mn-ea"/>
                <a:cs typeface="+mn-cs"/>
              </a:rPr>
              <a:t>RESEARCH REPORT PRESENTATION: GROUP 1</a:t>
            </a:r>
            <a:endParaRPr kumimoji="0" lang="en-US"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360698" y="43677"/>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a:t>PROJECT Deliverables</a:t>
            </a:r>
            <a:endParaRPr lang="en-US" dirty="0"/>
          </a:p>
        </p:txBody>
      </p:sp>
      <p:sp>
        <p:nvSpPr>
          <p:cNvPr id="10" name="Content Placeholder 9">
            <a:extLst>
              <a:ext uri="{FF2B5EF4-FFF2-40B4-BE49-F238E27FC236}">
                <a16:creationId xmlns:a16="http://schemas.microsoft.com/office/drawing/2014/main" id="{0F2796B0-70DE-A664-C148-816F4E13B25C}"/>
              </a:ext>
            </a:extLst>
          </p:cNvPr>
          <p:cNvSpPr>
            <a:spLocks noGrp="1"/>
          </p:cNvSpPr>
          <p:nvPr>
            <p:ph idx="13"/>
          </p:nvPr>
        </p:nvSpPr>
        <p:spPr>
          <a:xfrm>
            <a:off x="871871" y="1254642"/>
            <a:ext cx="6919210" cy="4570513"/>
          </a:xfrm>
        </p:spPr>
        <p:txBody>
          <a:bodyPr>
            <a:normAutofit/>
          </a:bodyPr>
          <a:lstStyle/>
          <a:p>
            <a:r>
              <a:rPr lang="en-US" dirty="0"/>
              <a:t>Project proposal</a:t>
            </a:r>
          </a:p>
          <a:p>
            <a:r>
              <a:rPr lang="en-US" dirty="0"/>
              <a:t>Introduction</a:t>
            </a:r>
          </a:p>
          <a:p>
            <a:r>
              <a:rPr lang="en-US" dirty="0"/>
              <a:t>PM Tool and Work Breakdown structure</a:t>
            </a:r>
          </a:p>
          <a:p>
            <a:r>
              <a:rPr lang="en-US" dirty="0"/>
              <a:t>Effort Estimates, PERT and GANTT Chart</a:t>
            </a:r>
          </a:p>
          <a:p>
            <a:r>
              <a:rPr lang="en-US" dirty="0"/>
              <a:t>Data and Project Management Plan</a:t>
            </a:r>
          </a:p>
          <a:p>
            <a:r>
              <a:rPr lang="en-US" dirty="0"/>
              <a:t>Data Collection and Data Exploration</a:t>
            </a:r>
          </a:p>
          <a:p>
            <a:r>
              <a:rPr lang="en-US" dirty="0"/>
              <a:t>Data Engineering</a:t>
            </a:r>
          </a:p>
          <a:p>
            <a:r>
              <a:rPr lang="en-US" dirty="0"/>
              <a:t>Abstract</a:t>
            </a:r>
          </a:p>
          <a:p>
            <a:r>
              <a:rPr lang="en-US" dirty="0"/>
              <a:t>Project Presentation</a:t>
            </a:r>
          </a:p>
          <a:p>
            <a:r>
              <a:rPr lang="en-US" dirty="0"/>
              <a:t>Individual Research Paper on Model Development</a:t>
            </a:r>
          </a:p>
          <a:p>
            <a:r>
              <a:rPr lang="en-US" dirty="0"/>
              <a:t>Final Group Project Report</a:t>
            </a:r>
          </a:p>
          <a:p>
            <a:endParaRPr lang="en-US" dirty="0"/>
          </a:p>
        </p:txBody>
      </p:sp>
    </p:spTree>
    <p:extLst>
      <p:ext uri="{BB962C8B-B14F-4D97-AF65-F5344CB8AC3E}">
        <p14:creationId xmlns:p14="http://schemas.microsoft.com/office/powerpoint/2010/main" val="189991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pPr marL="857250" indent="-857250">
              <a:buFont typeface="+mj-lt"/>
              <a:buAutoNum type="romanUcPeriod" startAt="2"/>
            </a:pPr>
            <a:r>
              <a:rPr lang="en-US" dirty="0"/>
              <a:t>PROJECT REQUIREMENTS AND PLAN</a:t>
            </a:r>
          </a:p>
        </p:txBody>
      </p:sp>
      <p:grpSp>
        <p:nvGrpSpPr>
          <p:cNvPr id="3" name="Group 2">
            <a:extLst>
              <a:ext uri="{FF2B5EF4-FFF2-40B4-BE49-F238E27FC236}">
                <a16:creationId xmlns:a16="http://schemas.microsoft.com/office/drawing/2014/main" id="{A7734785-DDAE-E17B-FA9C-A2E83279326C}"/>
              </a:ext>
            </a:extLst>
          </p:cNvPr>
          <p:cNvGrpSpPr/>
          <p:nvPr/>
        </p:nvGrpSpPr>
        <p:grpSpPr>
          <a:xfrm>
            <a:off x="7208876" y="202021"/>
            <a:ext cx="4650941" cy="6113723"/>
            <a:chOff x="7166479" y="214307"/>
            <a:chExt cx="4842192" cy="6415829"/>
          </a:xfrm>
        </p:grpSpPr>
        <p:pic>
          <p:nvPicPr>
            <p:cNvPr id="4" name="Picture 3">
              <a:extLst>
                <a:ext uri="{FF2B5EF4-FFF2-40B4-BE49-F238E27FC236}">
                  <a16:creationId xmlns:a16="http://schemas.microsoft.com/office/drawing/2014/main" id="{F6A44178-A6EF-94A7-9D32-2119E5747768}"/>
                </a:ext>
              </a:extLst>
            </p:cNvPr>
            <p:cNvPicPr>
              <a:picLocks noChangeAspect="1"/>
            </p:cNvPicPr>
            <p:nvPr/>
          </p:nvPicPr>
          <p:blipFill>
            <a:blip r:embed="rId3"/>
            <a:stretch>
              <a:fillRect/>
            </a:stretch>
          </p:blipFill>
          <p:spPr>
            <a:xfrm>
              <a:off x="7166479" y="214307"/>
              <a:ext cx="1548000" cy="1548000"/>
            </a:xfrm>
            <a:prstGeom prst="rect">
              <a:avLst/>
            </a:prstGeom>
          </p:spPr>
        </p:pic>
        <p:pic>
          <p:nvPicPr>
            <p:cNvPr id="5" name="Picture 4">
              <a:extLst>
                <a:ext uri="{FF2B5EF4-FFF2-40B4-BE49-F238E27FC236}">
                  <a16:creationId xmlns:a16="http://schemas.microsoft.com/office/drawing/2014/main" id="{FDAAAF42-AE35-D4EF-286D-E20A0CACACCB}"/>
                </a:ext>
              </a:extLst>
            </p:cNvPr>
            <p:cNvPicPr>
              <a:picLocks noChangeAspect="1"/>
            </p:cNvPicPr>
            <p:nvPr/>
          </p:nvPicPr>
          <p:blipFill>
            <a:blip r:embed="rId4"/>
            <a:stretch>
              <a:fillRect/>
            </a:stretch>
          </p:blipFill>
          <p:spPr>
            <a:xfrm>
              <a:off x="8813575" y="214307"/>
              <a:ext cx="1548000" cy="1548000"/>
            </a:xfrm>
            <a:prstGeom prst="rect">
              <a:avLst/>
            </a:prstGeom>
          </p:spPr>
        </p:pic>
        <p:pic>
          <p:nvPicPr>
            <p:cNvPr id="6" name="Picture 5">
              <a:extLst>
                <a:ext uri="{FF2B5EF4-FFF2-40B4-BE49-F238E27FC236}">
                  <a16:creationId xmlns:a16="http://schemas.microsoft.com/office/drawing/2014/main" id="{B3897839-6F8E-05F7-4A90-096155403696}"/>
                </a:ext>
              </a:extLst>
            </p:cNvPr>
            <p:cNvPicPr>
              <a:picLocks noChangeAspect="1"/>
            </p:cNvPicPr>
            <p:nvPr/>
          </p:nvPicPr>
          <p:blipFill>
            <a:blip r:embed="rId5"/>
            <a:stretch>
              <a:fillRect/>
            </a:stretch>
          </p:blipFill>
          <p:spPr>
            <a:xfrm>
              <a:off x="8813575" y="5082136"/>
              <a:ext cx="1548000" cy="1548000"/>
            </a:xfrm>
            <a:prstGeom prst="rect">
              <a:avLst/>
            </a:prstGeom>
          </p:spPr>
        </p:pic>
        <p:pic>
          <p:nvPicPr>
            <p:cNvPr id="8" name="Picture 7">
              <a:extLst>
                <a:ext uri="{FF2B5EF4-FFF2-40B4-BE49-F238E27FC236}">
                  <a16:creationId xmlns:a16="http://schemas.microsoft.com/office/drawing/2014/main" id="{29438CF2-A1D0-DE24-02B4-B4F0DA4AE017}"/>
                </a:ext>
              </a:extLst>
            </p:cNvPr>
            <p:cNvPicPr>
              <a:picLocks noChangeAspect="1"/>
            </p:cNvPicPr>
            <p:nvPr/>
          </p:nvPicPr>
          <p:blipFill>
            <a:blip r:embed="rId6"/>
            <a:stretch>
              <a:fillRect/>
            </a:stretch>
          </p:blipFill>
          <p:spPr>
            <a:xfrm>
              <a:off x="10460671" y="3459527"/>
              <a:ext cx="1548000" cy="1548000"/>
            </a:xfrm>
            <a:prstGeom prst="rect">
              <a:avLst/>
            </a:prstGeom>
          </p:spPr>
        </p:pic>
        <p:pic>
          <p:nvPicPr>
            <p:cNvPr id="10" name="Picture 9">
              <a:extLst>
                <a:ext uri="{FF2B5EF4-FFF2-40B4-BE49-F238E27FC236}">
                  <a16:creationId xmlns:a16="http://schemas.microsoft.com/office/drawing/2014/main" id="{7E424E39-62CE-09E0-7F59-E9928F29590F}"/>
                </a:ext>
              </a:extLst>
            </p:cNvPr>
            <p:cNvPicPr>
              <a:picLocks noChangeAspect="1"/>
            </p:cNvPicPr>
            <p:nvPr/>
          </p:nvPicPr>
          <p:blipFill>
            <a:blip r:embed="rId7"/>
            <a:stretch>
              <a:fillRect/>
            </a:stretch>
          </p:blipFill>
          <p:spPr>
            <a:xfrm>
              <a:off x="10460671" y="1836917"/>
              <a:ext cx="1548000" cy="1548000"/>
            </a:xfrm>
            <a:prstGeom prst="rect">
              <a:avLst/>
            </a:prstGeom>
          </p:spPr>
        </p:pic>
        <p:pic>
          <p:nvPicPr>
            <p:cNvPr id="11" name="Picture 10">
              <a:extLst>
                <a:ext uri="{FF2B5EF4-FFF2-40B4-BE49-F238E27FC236}">
                  <a16:creationId xmlns:a16="http://schemas.microsoft.com/office/drawing/2014/main" id="{BD8CA6A3-03D9-C716-C73E-227F10113395}"/>
                </a:ext>
              </a:extLst>
            </p:cNvPr>
            <p:cNvPicPr>
              <a:picLocks noChangeAspect="1"/>
            </p:cNvPicPr>
            <p:nvPr/>
          </p:nvPicPr>
          <p:blipFill>
            <a:blip r:embed="rId8"/>
            <a:stretch>
              <a:fillRect/>
            </a:stretch>
          </p:blipFill>
          <p:spPr>
            <a:xfrm>
              <a:off x="8813575" y="3459527"/>
              <a:ext cx="1548000" cy="1548000"/>
            </a:xfrm>
            <a:prstGeom prst="rect">
              <a:avLst/>
            </a:prstGeom>
          </p:spPr>
        </p:pic>
        <p:pic>
          <p:nvPicPr>
            <p:cNvPr id="12" name="Picture 11">
              <a:extLst>
                <a:ext uri="{FF2B5EF4-FFF2-40B4-BE49-F238E27FC236}">
                  <a16:creationId xmlns:a16="http://schemas.microsoft.com/office/drawing/2014/main" id="{B58D571C-D3A5-89C3-2775-489A759923C7}"/>
                </a:ext>
              </a:extLst>
            </p:cNvPr>
            <p:cNvPicPr>
              <a:picLocks noChangeAspect="1"/>
            </p:cNvPicPr>
            <p:nvPr/>
          </p:nvPicPr>
          <p:blipFill>
            <a:blip r:embed="rId9"/>
            <a:stretch>
              <a:fillRect/>
            </a:stretch>
          </p:blipFill>
          <p:spPr>
            <a:xfrm>
              <a:off x="10460671" y="214307"/>
              <a:ext cx="1548000" cy="1548000"/>
            </a:xfrm>
            <a:prstGeom prst="rect">
              <a:avLst/>
            </a:prstGeom>
          </p:spPr>
        </p:pic>
        <p:pic>
          <p:nvPicPr>
            <p:cNvPr id="13" name="Picture 12">
              <a:extLst>
                <a:ext uri="{FF2B5EF4-FFF2-40B4-BE49-F238E27FC236}">
                  <a16:creationId xmlns:a16="http://schemas.microsoft.com/office/drawing/2014/main" id="{5FFC4BF7-E828-1E67-F284-76875345DCE4}"/>
                </a:ext>
              </a:extLst>
            </p:cNvPr>
            <p:cNvPicPr>
              <a:picLocks noChangeAspect="1"/>
            </p:cNvPicPr>
            <p:nvPr/>
          </p:nvPicPr>
          <p:blipFill>
            <a:blip r:embed="rId10"/>
            <a:stretch>
              <a:fillRect/>
            </a:stretch>
          </p:blipFill>
          <p:spPr>
            <a:xfrm>
              <a:off x="7166479" y="1836917"/>
              <a:ext cx="1548000" cy="1548000"/>
            </a:xfrm>
            <a:prstGeom prst="rect">
              <a:avLst/>
            </a:prstGeom>
          </p:spPr>
        </p:pic>
        <p:pic>
          <p:nvPicPr>
            <p:cNvPr id="14" name="Picture 13">
              <a:extLst>
                <a:ext uri="{FF2B5EF4-FFF2-40B4-BE49-F238E27FC236}">
                  <a16:creationId xmlns:a16="http://schemas.microsoft.com/office/drawing/2014/main" id="{EB36D2F9-1769-EBEC-CAAA-9261A19A6495}"/>
                </a:ext>
              </a:extLst>
            </p:cNvPr>
            <p:cNvPicPr>
              <a:picLocks noChangeAspect="1"/>
            </p:cNvPicPr>
            <p:nvPr/>
          </p:nvPicPr>
          <p:blipFill>
            <a:blip r:embed="rId11"/>
            <a:stretch>
              <a:fillRect/>
            </a:stretch>
          </p:blipFill>
          <p:spPr>
            <a:xfrm>
              <a:off x="7166479" y="5082136"/>
              <a:ext cx="1548000" cy="1548000"/>
            </a:xfrm>
            <a:prstGeom prst="rect">
              <a:avLst/>
            </a:prstGeom>
          </p:spPr>
        </p:pic>
        <p:pic>
          <p:nvPicPr>
            <p:cNvPr id="15" name="Picture 14">
              <a:extLst>
                <a:ext uri="{FF2B5EF4-FFF2-40B4-BE49-F238E27FC236}">
                  <a16:creationId xmlns:a16="http://schemas.microsoft.com/office/drawing/2014/main" id="{07F2AC0C-AFAB-7525-2582-FC5307AFA0D5}"/>
                </a:ext>
              </a:extLst>
            </p:cNvPr>
            <p:cNvPicPr>
              <a:picLocks noChangeAspect="1"/>
            </p:cNvPicPr>
            <p:nvPr/>
          </p:nvPicPr>
          <p:blipFill>
            <a:blip r:embed="rId12"/>
            <a:stretch>
              <a:fillRect/>
            </a:stretch>
          </p:blipFill>
          <p:spPr>
            <a:xfrm>
              <a:off x="7166479" y="3459527"/>
              <a:ext cx="1548000" cy="1548000"/>
            </a:xfrm>
            <a:prstGeom prst="rect">
              <a:avLst/>
            </a:prstGeom>
          </p:spPr>
        </p:pic>
        <p:pic>
          <p:nvPicPr>
            <p:cNvPr id="16" name="Picture 15">
              <a:extLst>
                <a:ext uri="{FF2B5EF4-FFF2-40B4-BE49-F238E27FC236}">
                  <a16:creationId xmlns:a16="http://schemas.microsoft.com/office/drawing/2014/main" id="{39F52DCD-B9B5-C631-F5C9-219CD720C3B9}"/>
                </a:ext>
              </a:extLst>
            </p:cNvPr>
            <p:cNvPicPr>
              <a:picLocks noChangeAspect="1"/>
            </p:cNvPicPr>
            <p:nvPr/>
          </p:nvPicPr>
          <p:blipFill>
            <a:blip r:embed="rId13"/>
            <a:stretch>
              <a:fillRect/>
            </a:stretch>
          </p:blipFill>
          <p:spPr>
            <a:xfrm>
              <a:off x="8813575" y="1836917"/>
              <a:ext cx="1548000" cy="1548000"/>
            </a:xfrm>
            <a:prstGeom prst="rect">
              <a:avLst/>
            </a:prstGeom>
          </p:spPr>
        </p:pic>
        <p:pic>
          <p:nvPicPr>
            <p:cNvPr id="17" name="Picture 16">
              <a:extLst>
                <a:ext uri="{FF2B5EF4-FFF2-40B4-BE49-F238E27FC236}">
                  <a16:creationId xmlns:a16="http://schemas.microsoft.com/office/drawing/2014/main" id="{918EDAAC-1235-58D1-58F9-0AED05A2C47C}"/>
                </a:ext>
              </a:extLst>
            </p:cNvPr>
            <p:cNvPicPr>
              <a:picLocks noChangeAspect="1"/>
            </p:cNvPicPr>
            <p:nvPr/>
          </p:nvPicPr>
          <p:blipFill>
            <a:blip r:embed="rId14"/>
            <a:stretch>
              <a:fillRect/>
            </a:stretch>
          </p:blipFill>
          <p:spPr>
            <a:xfrm>
              <a:off x="10460671" y="5082136"/>
              <a:ext cx="1548000" cy="1548000"/>
            </a:xfrm>
            <a:prstGeom prst="rect">
              <a:avLst/>
            </a:prstGeom>
          </p:spPr>
        </p:pic>
      </p:grpSp>
      <p:sp>
        <p:nvSpPr>
          <p:cNvPr id="18" name="Footer Placeholder 7">
            <a:extLst>
              <a:ext uri="{FF2B5EF4-FFF2-40B4-BE49-F238E27FC236}">
                <a16:creationId xmlns:a16="http://schemas.microsoft.com/office/drawing/2014/main" id="{F4A659F4-250F-69D4-EBEA-D8E5D250FA32}"/>
              </a:ext>
            </a:extLst>
          </p:cNvPr>
          <p:cNvSpPr>
            <a:spLocks noGrp="1"/>
          </p:cNvSpPr>
          <p:nvPr>
            <p:ph type="ftr" sz="quarter" idx="11"/>
          </p:nvPr>
        </p:nvSpPr>
        <p:spPr>
          <a:xfrm>
            <a:off x="715383" y="6356350"/>
            <a:ext cx="4539727" cy="365125"/>
          </a:xfrm>
        </p:spPr>
        <p:txBody>
          <a:bodyPr/>
          <a:lstStyle>
            <a:lvl1pPr>
              <a:defRPr/>
            </a:lvl1pPr>
          </a:lstStyle>
          <a:p>
            <a:r>
              <a:rPr lang="en-US" dirty="0"/>
              <a:t>RESEARCH REPORT PRESENTATION: GROUP 1</a:t>
            </a:r>
          </a:p>
        </p:txBody>
      </p:sp>
      <p:sp>
        <p:nvSpPr>
          <p:cNvPr id="19" name="Date Placeholder 6">
            <a:extLst>
              <a:ext uri="{FF2B5EF4-FFF2-40B4-BE49-F238E27FC236}">
                <a16:creationId xmlns:a16="http://schemas.microsoft.com/office/drawing/2014/main" id="{8E5D80F7-2329-A289-7DC1-6D670AF6EAB9}"/>
              </a:ext>
            </a:extLst>
          </p:cNvPr>
          <p:cNvSpPr>
            <a:spLocks noGrp="1"/>
          </p:cNvSpPr>
          <p:nvPr>
            <p:ph type="dt" sz="half" idx="10"/>
          </p:nvPr>
        </p:nvSpPr>
        <p:spPr>
          <a:xfrm>
            <a:off x="8369448" y="6356350"/>
            <a:ext cx="2592594" cy="365125"/>
          </a:xfrm>
        </p:spPr>
        <p:txBody>
          <a:bodyPr/>
          <a:lstStyle/>
          <a:p>
            <a:r>
              <a:rPr lang="en-US" dirty="0"/>
              <a:t>11/28/2022</a:t>
            </a:r>
          </a:p>
        </p:txBody>
      </p:sp>
      <p:sp>
        <p:nvSpPr>
          <p:cNvPr id="20" name="Slide Number Placeholder 8">
            <a:extLst>
              <a:ext uri="{FF2B5EF4-FFF2-40B4-BE49-F238E27FC236}">
                <a16:creationId xmlns:a16="http://schemas.microsoft.com/office/drawing/2014/main" id="{E73481F9-C01C-9807-3441-C748731EC70F}"/>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8</a:t>
            </a:fld>
            <a:endParaRPr lang="en-US"/>
          </a:p>
        </p:txBody>
      </p:sp>
    </p:spTree>
    <p:extLst>
      <p:ext uri="{BB962C8B-B14F-4D97-AF65-F5344CB8AC3E}">
        <p14:creationId xmlns:p14="http://schemas.microsoft.com/office/powerpoint/2010/main" val="173786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Univers Condensed"/>
                <a:ea typeface="+mn-ea"/>
                <a:cs typeface="+mn-cs"/>
              </a:rPr>
              <a:t>RESEARCH REPORT PRESENTATION: GROUP 1</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11/28/2022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AF5A0-43BB-4336-8627-9123B9144D80}" type="slidenum">
              <a:rPr kumimoji="0" lang="en-US" sz="1800" b="0" i="0" u="none" strike="noStrike" kern="1200" cap="none" spc="0" normalizeH="0" baseline="0" noProof="0" smtClean="0">
                <a:ln>
                  <a:noFill/>
                </a:ln>
                <a:solidFill>
                  <a:srgbClr val="000000"/>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srgbClr val="000000"/>
              </a:solidFill>
              <a:effectLst/>
              <a:uLnTx/>
              <a:uFillTx/>
              <a:latin typeface="Calisto MT"/>
              <a:ea typeface="+mn-ea"/>
              <a:cs typeface="+mn-cs"/>
            </a:endParaRPr>
          </a:p>
        </p:txBody>
      </p:sp>
      <p:pic>
        <p:nvPicPr>
          <p:cNvPr id="2" name="Picture 2" descr="University Marks | Strategic Communications and Marketing">
            <a:extLst>
              <a:ext uri="{FF2B5EF4-FFF2-40B4-BE49-F238E27FC236}">
                <a16:creationId xmlns:a16="http://schemas.microsoft.com/office/drawing/2014/main" id="{7B712854-5EE9-9ACB-71DE-E7EE98465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24" b="26292"/>
          <a:stretch/>
        </p:blipFill>
        <p:spPr bwMode="auto">
          <a:xfrm>
            <a:off x="9360698" y="43677"/>
            <a:ext cx="2046498" cy="750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B9E2A46C-D7B6-4B4D-7362-1E9317798D0B}"/>
              </a:ext>
            </a:extLst>
          </p:cNvPr>
          <p:cNvSpPr>
            <a:spLocks noGrp="1"/>
          </p:cNvSpPr>
          <p:nvPr>
            <p:ph type="title"/>
          </p:nvPr>
        </p:nvSpPr>
        <p:spPr/>
        <p:txBody>
          <a:bodyPr/>
          <a:lstStyle/>
          <a:p>
            <a:r>
              <a:rPr lang="en-IN" dirty="0"/>
              <a:t>PROJECT Requirements</a:t>
            </a:r>
            <a:endParaRPr lang="en-US" dirty="0"/>
          </a:p>
        </p:txBody>
      </p:sp>
      <p:graphicFrame>
        <p:nvGraphicFramePr>
          <p:cNvPr id="10" name="Content Placeholder 7">
            <a:extLst>
              <a:ext uri="{FF2B5EF4-FFF2-40B4-BE49-F238E27FC236}">
                <a16:creationId xmlns:a16="http://schemas.microsoft.com/office/drawing/2014/main" id="{6D4969FB-9D04-FF55-367C-37B4CC89A3AC}"/>
              </a:ext>
            </a:extLst>
          </p:cNvPr>
          <p:cNvGraphicFramePr>
            <a:graphicFrameLocks noGrp="1"/>
          </p:cNvGraphicFramePr>
          <p:nvPr>
            <p:ph idx="13"/>
            <p:extLst>
              <p:ext uri="{D42A27DB-BD31-4B8C-83A1-F6EECF244321}">
                <p14:modId xmlns:p14="http://schemas.microsoft.com/office/powerpoint/2010/main" val="2443417282"/>
              </p:ext>
            </p:extLst>
          </p:nvPr>
        </p:nvGraphicFramePr>
        <p:xfrm>
          <a:off x="803189" y="1210962"/>
          <a:ext cx="10466173" cy="4614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45092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tf67498733_win32</Template>
  <TotalTime>2994</TotalTime>
  <Words>2909</Words>
  <Application>Microsoft Office PowerPoint</Application>
  <PresentationFormat>Widescreen</PresentationFormat>
  <Paragraphs>520</Paragraphs>
  <Slides>34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Calisto MT</vt:lpstr>
      <vt:lpstr>Dante</vt:lpstr>
      <vt:lpstr>Times New Roman</vt:lpstr>
      <vt:lpstr>Univers Condensed</vt:lpstr>
      <vt:lpstr>Wingdings</vt:lpstr>
      <vt:lpstr>ChronicleVTI</vt:lpstr>
      <vt:lpstr>A Deep Learning Approach for Flood Detection from Social Media Imagery</vt:lpstr>
      <vt:lpstr>Agenda</vt:lpstr>
      <vt:lpstr>PROJECT BACKGROUND and executive summary</vt:lpstr>
      <vt:lpstr>Project background</vt:lpstr>
      <vt:lpstr>Project Motivation</vt:lpstr>
      <vt:lpstr>PROBLEM, GOAL, AND NEEDS</vt:lpstr>
      <vt:lpstr>PROJECT Deliverables</vt:lpstr>
      <vt:lpstr>PROJECT REQUIREMENTS AND PLAN</vt:lpstr>
      <vt:lpstr>PROJECT Requirements</vt:lpstr>
      <vt:lpstr>WORK BREAKDOWN STRUCTURE (1/3)</vt:lpstr>
      <vt:lpstr>WORK BREAKDOWN STRUCTURE (2/3)</vt:lpstr>
      <vt:lpstr>WORK BREAKDOWN STRUCTURE (3/3)</vt:lpstr>
      <vt:lpstr>PERT CHART</vt:lpstr>
      <vt:lpstr>GANTT CHART</vt:lpstr>
      <vt:lpstr>Project Literature AND Technology Surveys</vt:lpstr>
      <vt:lpstr>SUMMARY</vt:lpstr>
      <vt:lpstr>SURVEYs</vt:lpstr>
      <vt:lpstr>PROJECT REQUIRED RESOURCES, TECHNOLOGY AND PLATFORM </vt:lpstr>
      <vt:lpstr>PROJECT RESOURCES, TECH and PLATFORM    </vt:lpstr>
      <vt:lpstr>PROJECT RESOURCES, TECH and PLATFORM CONTD.    </vt:lpstr>
      <vt:lpstr>DATA COLLECTION AND PREPARATION</vt:lpstr>
      <vt:lpstr>COLLECTION &amp; PREPARATION PROCESS FLOW</vt:lpstr>
      <vt:lpstr>Collection</vt:lpstr>
      <vt:lpstr>Exploratory Data Analysis</vt:lpstr>
      <vt:lpstr>Data balancing &amp; preprocessing</vt:lpstr>
      <vt:lpstr>Data PRE-PROCESSING (CONTD.)</vt:lpstr>
      <vt:lpstr>Data splitting</vt:lpstr>
      <vt:lpstr>deep LEARNING MODELS</vt:lpstr>
      <vt:lpstr>MODEL Selection</vt:lpstr>
      <vt:lpstr>MODEL COMPARISON AND JUSTIFICATION</vt:lpstr>
      <vt:lpstr>PowerPoint Presentation</vt:lpstr>
      <vt:lpstr>INNOVATION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Nupur Pathak</dc:creator>
  <cp:lastModifiedBy>Revathi Boopathi</cp:lastModifiedBy>
  <cp:revision>43</cp:revision>
  <dcterms:created xsi:type="dcterms:W3CDTF">2022-11-26T22:51:52Z</dcterms:created>
  <dcterms:modified xsi:type="dcterms:W3CDTF">2022-11-29T01:55:29Z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